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34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8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34819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34820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34821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grpSp>
          <p:nvGrpSpPr>
            <p:cNvPr id="34822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34823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34824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34825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34826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4827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3482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482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483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483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483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483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34834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35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36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37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38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39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40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41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34842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34843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44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45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46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47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48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49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0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1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2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3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4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5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6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7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8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59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60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4861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34862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63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64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65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66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67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68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69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70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34871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872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kumimoji="1" lang="ru-RU"/>
            </a:p>
          </p:txBody>
        </p:sp>
      </p:grpSp>
      <p:sp>
        <p:nvSpPr>
          <p:cNvPr id="34873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370013"/>
            <a:ext cx="6965950" cy="20574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4874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27200" y="3886200"/>
            <a:ext cx="5640388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4875" name="Rectangle 5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102195FB-AE1C-4FE9-9AEB-C0D4C0594A9D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34876" name="Rectangle 6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4877" name="Rectangle 6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293E79C-0400-47DC-8642-76CA2EAF931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5E6894-58ED-4FEE-AFBD-1FF2683D2D38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40BEC8-85C6-4A3F-B7C9-E421F62F97E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27713" y="227013"/>
            <a:ext cx="1868487" cy="58689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075" y="227013"/>
            <a:ext cx="5456238" cy="58689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C1E5DE8-EDA2-430F-940A-D4A9E23EBF77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8CD58-9666-4076-BDA8-35D6730AB0F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E3735BC-2F36-4231-888C-2DF4974F394E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BF6B18-F58A-4E35-8DF2-00E9B05777D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3B08311-462E-4932-AE7C-13BD239BE141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F70B9-8490-4991-9236-9D852B7782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525" y="1598613"/>
            <a:ext cx="3616325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2250" y="1598613"/>
            <a:ext cx="3617913" cy="44973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15475C-DB04-4B09-AE7A-234D63C46E9B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D6375D-7A4F-4C43-80A3-2CE16E6123C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A12F8A8-9DCC-4199-9118-CA828D4A3D05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2E49C5-0B5B-474A-BE36-D4A31D7015F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B18814-5EB6-4DDC-A453-42E873080742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20B83E-F874-4ADF-B4F9-36FB6078EA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34B6C8-34DC-46C0-9617-06B4702C27D4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8E3358-2455-4DB8-B848-6007043792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E8B748-C28E-4E8D-AE51-A32B09EE6F83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93044-0F21-4D4C-89D9-865BEDE1107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5D23007-C06A-4CC5-9B22-2D18AA56728F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6200B5-56FF-44BC-95C2-CD2FE99878A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>
            <a:grpSpLocks/>
          </p:cNvGrpSpPr>
          <p:nvPr/>
        </p:nvGrpSpPr>
        <p:grpSpPr bwMode="auto">
          <a:xfrm>
            <a:off x="0" y="0"/>
            <a:ext cx="9159875" cy="6870700"/>
            <a:chOff x="0" y="0"/>
            <a:chExt cx="5770" cy="4328"/>
          </a:xfrm>
        </p:grpSpPr>
        <p:sp>
          <p:nvSpPr>
            <p:cNvPr id="3379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3379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3379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grpSp>
          <p:nvGrpSpPr>
            <p:cNvPr id="3379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33799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33800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33801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33802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/>
                      <a:ahLst/>
                      <a:cxnLst>
                        <a:cxn ang="0">
                          <a:pos x="337" y="283"/>
                        </a:cxn>
                        <a:cxn ang="0">
                          <a:pos x="415" y="115"/>
                        </a:cxn>
                        <a:cxn ang="0">
                          <a:pos x="583" y="7"/>
                        </a:cxn>
                        <a:cxn ang="0">
                          <a:pos x="895" y="61"/>
                        </a:cxn>
                        <a:cxn ang="0">
                          <a:pos x="1051" y="349"/>
                        </a:cxn>
                        <a:cxn ang="0">
                          <a:pos x="979" y="769"/>
                        </a:cxn>
                        <a:cxn ang="0">
                          <a:pos x="943" y="943"/>
                        </a:cxn>
                        <a:cxn ang="0">
                          <a:pos x="1105" y="1075"/>
                        </a:cxn>
                        <a:cxn ang="0">
                          <a:pos x="1231" y="1525"/>
                        </a:cxn>
                        <a:cxn ang="0">
                          <a:pos x="1123" y="1969"/>
                        </a:cxn>
                        <a:cxn ang="0">
                          <a:pos x="907" y="2077"/>
                        </a:cxn>
                        <a:cxn ang="0">
                          <a:pos x="721" y="2059"/>
                        </a:cxn>
                        <a:cxn ang="0">
                          <a:pos x="655" y="2251"/>
                        </a:cxn>
                        <a:cxn ang="0">
                          <a:pos x="529" y="2527"/>
                        </a:cxn>
                        <a:cxn ang="0">
                          <a:pos x="211" y="2509"/>
                        </a:cxn>
                        <a:cxn ang="0">
                          <a:pos x="31" y="2227"/>
                        </a:cxn>
                        <a:cxn ang="0">
                          <a:pos x="25" y="1969"/>
                        </a:cxn>
                        <a:cxn ang="0">
                          <a:pos x="145" y="1651"/>
                        </a:cxn>
                        <a:cxn ang="0">
                          <a:pos x="259" y="1513"/>
                        </a:cxn>
                        <a:cxn ang="0">
                          <a:pos x="217" y="1729"/>
                        </a:cxn>
                        <a:cxn ang="0">
                          <a:pos x="73" y="2023"/>
                        </a:cxn>
                        <a:cxn ang="0">
                          <a:pos x="169" y="2323"/>
                        </a:cxn>
                        <a:cxn ang="0">
                          <a:pos x="439" y="2431"/>
                        </a:cxn>
                        <a:cxn ang="0">
                          <a:pos x="595" y="2227"/>
                        </a:cxn>
                        <a:cxn ang="0">
                          <a:pos x="577" y="1807"/>
                        </a:cxn>
                        <a:cxn ang="0">
                          <a:pos x="493" y="1531"/>
                        </a:cxn>
                        <a:cxn ang="0">
                          <a:pos x="535" y="1459"/>
                        </a:cxn>
                        <a:cxn ang="0">
                          <a:pos x="625" y="1633"/>
                        </a:cxn>
                        <a:cxn ang="0">
                          <a:pos x="721" y="1933"/>
                        </a:cxn>
                        <a:cxn ang="0">
                          <a:pos x="967" y="1963"/>
                        </a:cxn>
                        <a:cxn ang="0">
                          <a:pos x="1135" y="1687"/>
                        </a:cxn>
                        <a:cxn ang="0">
                          <a:pos x="1117" y="1273"/>
                        </a:cxn>
                        <a:cxn ang="0">
                          <a:pos x="883" y="1057"/>
                        </a:cxn>
                        <a:cxn ang="0">
                          <a:pos x="679" y="1129"/>
                        </a:cxn>
                        <a:cxn ang="0">
                          <a:pos x="577" y="1117"/>
                        </a:cxn>
                        <a:cxn ang="0">
                          <a:pos x="619" y="1033"/>
                        </a:cxn>
                        <a:cxn ang="0">
                          <a:pos x="811" y="937"/>
                        </a:cxn>
                        <a:cxn ang="0">
                          <a:pos x="949" y="613"/>
                        </a:cxn>
                        <a:cxn ang="0">
                          <a:pos x="883" y="175"/>
                        </a:cxn>
                        <a:cxn ang="0">
                          <a:pos x="619" y="103"/>
                        </a:cxn>
                        <a:cxn ang="0">
                          <a:pos x="391" y="355"/>
                        </a:cxn>
                        <a:cxn ang="0">
                          <a:pos x="403" y="763"/>
                        </a:cxn>
                        <a:cxn ang="0">
                          <a:pos x="343" y="949"/>
                        </a:cxn>
                        <a:cxn ang="0">
                          <a:pos x="289" y="685"/>
                        </a:cxn>
                        <a:cxn ang="0">
                          <a:pos x="307" y="367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3803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/>
                      <a:ahLst/>
                      <a:cxnLst>
                        <a:cxn ang="0">
                          <a:pos x="785" y="530"/>
                        </a:cxn>
                        <a:cxn ang="0">
                          <a:pos x="797" y="350"/>
                        </a:cxn>
                        <a:cxn ang="0">
                          <a:pos x="863" y="206"/>
                        </a:cxn>
                        <a:cxn ang="0">
                          <a:pos x="809" y="218"/>
                        </a:cxn>
                        <a:cxn ang="0">
                          <a:pos x="749" y="218"/>
                        </a:cxn>
                        <a:cxn ang="0">
                          <a:pos x="683" y="116"/>
                        </a:cxn>
                        <a:cxn ang="0">
                          <a:pos x="611" y="32"/>
                        </a:cxn>
                        <a:cxn ang="0">
                          <a:pos x="509" y="2"/>
                        </a:cxn>
                        <a:cxn ang="0">
                          <a:pos x="407" y="20"/>
                        </a:cxn>
                        <a:cxn ang="0">
                          <a:pos x="281" y="74"/>
                        </a:cxn>
                        <a:cxn ang="0">
                          <a:pos x="173" y="206"/>
                        </a:cxn>
                        <a:cxn ang="0">
                          <a:pos x="119" y="404"/>
                        </a:cxn>
                        <a:cxn ang="0">
                          <a:pos x="131" y="590"/>
                        </a:cxn>
                        <a:cxn ang="0">
                          <a:pos x="173" y="782"/>
                        </a:cxn>
                        <a:cxn ang="0">
                          <a:pos x="197" y="884"/>
                        </a:cxn>
                        <a:cxn ang="0">
                          <a:pos x="167" y="986"/>
                        </a:cxn>
                        <a:cxn ang="0">
                          <a:pos x="65" y="1124"/>
                        </a:cxn>
                        <a:cxn ang="0">
                          <a:pos x="17" y="1298"/>
                        </a:cxn>
                        <a:cxn ang="0">
                          <a:pos x="5" y="1550"/>
                        </a:cxn>
                        <a:cxn ang="0">
                          <a:pos x="47" y="1748"/>
                        </a:cxn>
                        <a:cxn ang="0">
                          <a:pos x="131" y="1898"/>
                        </a:cxn>
                        <a:cxn ang="0">
                          <a:pos x="299" y="1988"/>
                        </a:cxn>
                        <a:cxn ang="0">
                          <a:pos x="425" y="1982"/>
                        </a:cxn>
                        <a:cxn ang="0">
                          <a:pos x="467" y="1994"/>
                        </a:cxn>
                        <a:cxn ang="0">
                          <a:pos x="497" y="2066"/>
                        </a:cxn>
                        <a:cxn ang="0">
                          <a:pos x="497" y="1964"/>
                        </a:cxn>
                        <a:cxn ang="0">
                          <a:pos x="557" y="1778"/>
                        </a:cxn>
                        <a:cxn ang="0">
                          <a:pos x="617" y="1658"/>
                        </a:cxn>
                        <a:cxn ang="0">
                          <a:pos x="581" y="1700"/>
                        </a:cxn>
                        <a:cxn ang="0">
                          <a:pos x="515" y="1820"/>
                        </a:cxn>
                        <a:cxn ang="0">
                          <a:pos x="407" y="1904"/>
                        </a:cxn>
                        <a:cxn ang="0">
                          <a:pos x="269" y="1898"/>
                        </a:cxn>
                        <a:cxn ang="0">
                          <a:pos x="179" y="1814"/>
                        </a:cxn>
                        <a:cxn ang="0">
                          <a:pos x="113" y="1640"/>
                        </a:cxn>
                        <a:cxn ang="0">
                          <a:pos x="107" y="1394"/>
                        </a:cxn>
                        <a:cxn ang="0">
                          <a:pos x="137" y="1190"/>
                        </a:cxn>
                        <a:cxn ang="0">
                          <a:pos x="203" y="1070"/>
                        </a:cxn>
                        <a:cxn ang="0">
                          <a:pos x="323" y="1022"/>
                        </a:cxn>
                        <a:cxn ang="0">
                          <a:pos x="509" y="1076"/>
                        </a:cxn>
                        <a:cxn ang="0">
                          <a:pos x="611" y="1124"/>
                        </a:cxn>
                        <a:cxn ang="0">
                          <a:pos x="665" y="1100"/>
                        </a:cxn>
                        <a:cxn ang="0">
                          <a:pos x="659" y="1046"/>
                        </a:cxn>
                        <a:cxn ang="0">
                          <a:pos x="611" y="1004"/>
                        </a:cxn>
                        <a:cxn ang="0">
                          <a:pos x="497" y="980"/>
                        </a:cxn>
                        <a:cxn ang="0">
                          <a:pos x="323" y="896"/>
                        </a:cxn>
                        <a:cxn ang="0">
                          <a:pos x="233" y="680"/>
                        </a:cxn>
                        <a:cxn ang="0">
                          <a:pos x="209" y="416"/>
                        </a:cxn>
                        <a:cxn ang="0">
                          <a:pos x="317" y="170"/>
                        </a:cxn>
                        <a:cxn ang="0">
                          <a:pos x="485" y="110"/>
                        </a:cxn>
                        <a:cxn ang="0">
                          <a:pos x="617" y="164"/>
                        </a:cxn>
                        <a:cxn ang="0">
                          <a:pos x="707" y="290"/>
                        </a:cxn>
                        <a:cxn ang="0">
                          <a:pos x="737" y="428"/>
                        </a:cxn>
                        <a:cxn ang="0">
                          <a:pos x="773" y="602"/>
                        </a:cxn>
                        <a:cxn ang="0">
                          <a:pos x="809" y="584"/>
                        </a:cxn>
                        <a:cxn ang="0">
                          <a:pos x="785" y="530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 w="9525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33804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428"/>
                    <a:ext cx="168" cy="246"/>
                  </a:xfrm>
                  <a:prstGeom prst="ellipse">
                    <a:avLst/>
                  </a:prstGeom>
                  <a:solidFill>
                    <a:srgbClr val="E7D6B7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3805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/>
                    <a:ahLst/>
                    <a:cxnLst>
                      <a:cxn ang="0">
                        <a:pos x="3" y="483"/>
                      </a:cxn>
                      <a:cxn ang="0">
                        <a:pos x="27" y="273"/>
                      </a:cxn>
                      <a:cxn ang="0">
                        <a:pos x="111" y="45"/>
                      </a:cxn>
                      <a:cxn ang="0">
                        <a:pos x="183" y="3"/>
                      </a:cxn>
                      <a:cxn ang="0">
                        <a:pos x="237" y="39"/>
                      </a:cxn>
                      <a:cxn ang="0">
                        <a:pos x="261" y="129"/>
                      </a:cxn>
                      <a:cxn ang="0">
                        <a:pos x="207" y="273"/>
                      </a:cxn>
                      <a:cxn ang="0">
                        <a:pos x="105" y="477"/>
                      </a:cxn>
                      <a:cxn ang="0">
                        <a:pos x="45" y="501"/>
                      </a:cxn>
                      <a:cxn ang="0">
                        <a:pos x="3" y="483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3806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/>
                    <a:ahLst/>
                    <a:cxnLst>
                      <a:cxn ang="0">
                        <a:pos x="100" y="201"/>
                      </a:cxn>
                      <a:cxn ang="0">
                        <a:pos x="16" y="87"/>
                      </a:cxn>
                      <a:cxn ang="0">
                        <a:pos x="4" y="45"/>
                      </a:cxn>
                      <a:cxn ang="0">
                        <a:pos x="28" y="3"/>
                      </a:cxn>
                      <a:cxn ang="0">
                        <a:pos x="130" y="27"/>
                      </a:cxn>
                      <a:cxn ang="0">
                        <a:pos x="250" y="75"/>
                      </a:cxn>
                      <a:cxn ang="0">
                        <a:pos x="364" y="159"/>
                      </a:cxn>
                      <a:cxn ang="0">
                        <a:pos x="388" y="273"/>
                      </a:cxn>
                      <a:cxn ang="0">
                        <a:pos x="340" y="333"/>
                      </a:cxn>
                      <a:cxn ang="0">
                        <a:pos x="244" y="315"/>
                      </a:cxn>
                      <a:cxn ang="0">
                        <a:pos x="100" y="20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3807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/>
                    <a:ahLst/>
                    <a:cxnLst>
                      <a:cxn ang="0">
                        <a:pos x="18" y="165"/>
                      </a:cxn>
                      <a:cxn ang="0">
                        <a:pos x="42" y="39"/>
                      </a:cxn>
                      <a:cxn ang="0">
                        <a:pos x="66" y="3"/>
                      </a:cxn>
                      <a:cxn ang="0">
                        <a:pos x="108" y="27"/>
                      </a:cxn>
                      <a:cxn ang="0">
                        <a:pos x="138" y="165"/>
                      </a:cxn>
                      <a:cxn ang="0">
                        <a:pos x="144" y="423"/>
                      </a:cxn>
                      <a:cxn ang="0">
                        <a:pos x="96" y="543"/>
                      </a:cxn>
                      <a:cxn ang="0">
                        <a:pos x="24" y="513"/>
                      </a:cxn>
                      <a:cxn ang="0">
                        <a:pos x="0" y="315"/>
                      </a:cxn>
                      <a:cxn ang="0">
                        <a:pos x="18" y="165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3808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/>
                    <a:ahLst/>
                    <a:cxnLst>
                      <a:cxn ang="0">
                        <a:pos x="175" y="61"/>
                      </a:cxn>
                      <a:cxn ang="0">
                        <a:pos x="307" y="19"/>
                      </a:cxn>
                      <a:cxn ang="0">
                        <a:pos x="367" y="7"/>
                      </a:cxn>
                      <a:cxn ang="0">
                        <a:pos x="385" y="61"/>
                      </a:cxn>
                      <a:cxn ang="0">
                        <a:pos x="325" y="133"/>
                      </a:cxn>
                      <a:cxn ang="0">
                        <a:pos x="193" y="223"/>
                      </a:cxn>
                      <a:cxn ang="0">
                        <a:pos x="37" y="247"/>
                      </a:cxn>
                      <a:cxn ang="0">
                        <a:pos x="1" y="187"/>
                      </a:cxn>
                      <a:cxn ang="0">
                        <a:pos x="43" y="115"/>
                      </a:cxn>
                      <a:cxn ang="0">
                        <a:pos x="175" y="61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3809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/>
                    <a:ahLst/>
                    <a:cxnLst>
                      <a:cxn ang="0">
                        <a:pos x="78" y="270"/>
                      </a:cxn>
                      <a:cxn ang="0">
                        <a:pos x="24" y="192"/>
                      </a:cxn>
                      <a:cxn ang="0">
                        <a:pos x="0" y="96"/>
                      </a:cxn>
                      <a:cxn ang="0">
                        <a:pos x="24" y="12"/>
                      </a:cxn>
                      <a:cxn ang="0">
                        <a:pos x="120" y="24"/>
                      </a:cxn>
                      <a:cxn ang="0">
                        <a:pos x="180" y="132"/>
                      </a:cxn>
                      <a:cxn ang="0">
                        <a:pos x="234" y="306"/>
                      </a:cxn>
                      <a:cxn ang="0">
                        <a:pos x="204" y="378"/>
                      </a:cxn>
                      <a:cxn ang="0">
                        <a:pos x="168" y="354"/>
                      </a:cxn>
                      <a:cxn ang="0">
                        <a:pos x="78" y="270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pic>
              <p:nvPicPr>
                <p:cNvPr id="33810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11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12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13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14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15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16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17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3381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3381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2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3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3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3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3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3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3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3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3383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/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</p:grpSp>
        <p:sp>
          <p:nvSpPr>
            <p:cNvPr id="33838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/>
              <a:ahLst/>
              <a:cxnLst>
                <a:cxn ang="0">
                  <a:pos x="372" y="154"/>
                </a:cxn>
                <a:cxn ang="0">
                  <a:pos x="378" y="412"/>
                </a:cxn>
                <a:cxn ang="0">
                  <a:pos x="312" y="724"/>
                </a:cxn>
                <a:cxn ang="0">
                  <a:pos x="138" y="928"/>
                </a:cxn>
                <a:cxn ang="0">
                  <a:pos x="0" y="976"/>
                </a:cxn>
                <a:cxn ang="0">
                  <a:pos x="0" y="1222"/>
                </a:cxn>
                <a:cxn ang="0">
                  <a:pos x="750" y="1222"/>
                </a:cxn>
                <a:cxn ang="0">
                  <a:pos x="750" y="178"/>
                </a:cxn>
                <a:cxn ang="0">
                  <a:pos x="372" y="154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39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/>
              <a:ahLst/>
              <a:cxnLst>
                <a:cxn ang="0">
                  <a:pos x="0" y="1260"/>
                </a:cxn>
                <a:cxn ang="0">
                  <a:pos x="0" y="1134"/>
                </a:cxn>
                <a:cxn ang="0">
                  <a:pos x="210" y="1032"/>
                </a:cxn>
                <a:cxn ang="0">
                  <a:pos x="324" y="918"/>
                </a:cxn>
                <a:cxn ang="0">
                  <a:pos x="414" y="714"/>
                </a:cxn>
                <a:cxn ang="0">
                  <a:pos x="450" y="456"/>
                </a:cxn>
                <a:cxn ang="0">
                  <a:pos x="438" y="258"/>
                </a:cxn>
                <a:cxn ang="0">
                  <a:pos x="684" y="0"/>
                </a:cxn>
                <a:cxn ang="0">
                  <a:pos x="768" y="18"/>
                </a:cxn>
                <a:cxn ang="0">
                  <a:pos x="768" y="1254"/>
                </a:cxn>
                <a:cxn ang="0">
                  <a:pos x="0" y="1260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40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/>
              <a:ahLst/>
              <a:cxnLst>
                <a:cxn ang="0">
                  <a:pos x="550" y="115"/>
                </a:cxn>
                <a:cxn ang="0">
                  <a:pos x="460" y="529"/>
                </a:cxn>
                <a:cxn ang="0">
                  <a:pos x="298" y="925"/>
                </a:cxn>
                <a:cxn ang="0">
                  <a:pos x="76" y="1267"/>
                </a:cxn>
                <a:cxn ang="0">
                  <a:pos x="4" y="1339"/>
                </a:cxn>
                <a:cxn ang="0">
                  <a:pos x="100" y="1351"/>
                </a:cxn>
                <a:cxn ang="0">
                  <a:pos x="286" y="1399"/>
                </a:cxn>
                <a:cxn ang="0">
                  <a:pos x="394" y="1525"/>
                </a:cxn>
                <a:cxn ang="0">
                  <a:pos x="478" y="1705"/>
                </a:cxn>
                <a:cxn ang="0">
                  <a:pos x="478" y="1969"/>
                </a:cxn>
                <a:cxn ang="0">
                  <a:pos x="370" y="2263"/>
                </a:cxn>
                <a:cxn ang="0">
                  <a:pos x="124" y="2479"/>
                </a:cxn>
                <a:cxn ang="0">
                  <a:pos x="22" y="2515"/>
                </a:cxn>
                <a:cxn ang="0">
                  <a:pos x="196" y="2533"/>
                </a:cxn>
                <a:cxn ang="0">
                  <a:pos x="388" y="2455"/>
                </a:cxn>
                <a:cxn ang="0">
                  <a:pos x="502" y="2299"/>
                </a:cxn>
                <a:cxn ang="0">
                  <a:pos x="598" y="2197"/>
                </a:cxn>
                <a:cxn ang="0">
                  <a:pos x="694" y="2197"/>
                </a:cxn>
                <a:cxn ang="0">
                  <a:pos x="742" y="2230"/>
                </a:cxn>
                <a:cxn ang="0">
                  <a:pos x="712" y="2137"/>
                </a:cxn>
                <a:cxn ang="0">
                  <a:pos x="664" y="1807"/>
                </a:cxn>
                <a:cxn ang="0">
                  <a:pos x="670" y="1561"/>
                </a:cxn>
                <a:cxn ang="0">
                  <a:pos x="718" y="1393"/>
                </a:cxn>
                <a:cxn ang="0">
                  <a:pos x="748" y="1219"/>
                </a:cxn>
                <a:cxn ang="0">
                  <a:pos x="550" y="115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41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/>
              <a:ahLst/>
              <a:cxnLst>
                <a:cxn ang="0">
                  <a:pos x="486" y="3"/>
                </a:cxn>
                <a:cxn ang="0">
                  <a:pos x="402" y="381"/>
                </a:cxn>
                <a:cxn ang="0">
                  <a:pos x="216" y="777"/>
                </a:cxn>
                <a:cxn ang="0">
                  <a:pos x="0" y="1119"/>
                </a:cxn>
                <a:cxn ang="0">
                  <a:pos x="102" y="1101"/>
                </a:cxn>
                <a:cxn ang="0">
                  <a:pos x="282" y="1119"/>
                </a:cxn>
                <a:cxn ang="0">
                  <a:pos x="378" y="1185"/>
                </a:cxn>
                <a:cxn ang="0">
                  <a:pos x="432" y="1269"/>
                </a:cxn>
                <a:cxn ang="0">
                  <a:pos x="444" y="1365"/>
                </a:cxn>
                <a:cxn ang="0">
                  <a:pos x="498" y="1203"/>
                </a:cxn>
                <a:cxn ang="0">
                  <a:pos x="564" y="825"/>
                </a:cxn>
                <a:cxn ang="0">
                  <a:pos x="606" y="363"/>
                </a:cxn>
                <a:cxn ang="0">
                  <a:pos x="486" y="3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42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/>
              <a:ahLst/>
              <a:cxnLst>
                <a:cxn ang="0">
                  <a:pos x="42" y="61"/>
                </a:cxn>
                <a:cxn ang="0">
                  <a:pos x="156" y="517"/>
                </a:cxn>
                <a:cxn ang="0">
                  <a:pos x="288" y="991"/>
                </a:cxn>
                <a:cxn ang="0">
                  <a:pos x="414" y="1435"/>
                </a:cxn>
                <a:cxn ang="0">
                  <a:pos x="576" y="1807"/>
                </a:cxn>
                <a:cxn ang="0">
                  <a:pos x="576" y="3055"/>
                </a:cxn>
                <a:cxn ang="0">
                  <a:pos x="414" y="2557"/>
                </a:cxn>
                <a:cxn ang="0">
                  <a:pos x="252" y="1765"/>
                </a:cxn>
                <a:cxn ang="0">
                  <a:pos x="126" y="961"/>
                </a:cxn>
                <a:cxn ang="0">
                  <a:pos x="12" y="151"/>
                </a:cxn>
                <a:cxn ang="0">
                  <a:pos x="42" y="6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43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/>
              <a:ahLst/>
              <a:cxnLst>
                <a:cxn ang="0">
                  <a:pos x="69" y="63"/>
                </a:cxn>
                <a:cxn ang="0">
                  <a:pos x="207" y="549"/>
                </a:cxn>
                <a:cxn ang="0">
                  <a:pos x="381" y="1101"/>
                </a:cxn>
                <a:cxn ang="0">
                  <a:pos x="573" y="1575"/>
                </a:cxn>
                <a:cxn ang="0">
                  <a:pos x="573" y="1935"/>
                </a:cxn>
                <a:cxn ang="0">
                  <a:pos x="321" y="1449"/>
                </a:cxn>
                <a:cxn ang="0">
                  <a:pos x="147" y="699"/>
                </a:cxn>
                <a:cxn ang="0">
                  <a:pos x="15" y="171"/>
                </a:cxn>
                <a:cxn ang="0">
                  <a:pos x="69" y="63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44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45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/>
              <a:ahLst/>
              <a:cxnLst>
                <a:cxn ang="0">
                  <a:pos x="0" y="2094"/>
                </a:cxn>
                <a:cxn ang="0">
                  <a:pos x="66" y="1992"/>
                </a:cxn>
                <a:cxn ang="0">
                  <a:pos x="150" y="1464"/>
                </a:cxn>
                <a:cxn ang="0">
                  <a:pos x="234" y="678"/>
                </a:cxn>
                <a:cxn ang="0">
                  <a:pos x="324" y="0"/>
                </a:cxn>
                <a:cxn ang="0">
                  <a:pos x="0" y="0"/>
                </a:cxn>
                <a:cxn ang="0">
                  <a:pos x="0" y="2094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46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ru-RU"/>
            </a:p>
          </p:txBody>
        </p:sp>
        <p:sp>
          <p:nvSpPr>
            <p:cNvPr id="33847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/>
              <a:ahLst/>
              <a:cxnLst>
                <a:cxn ang="0">
                  <a:pos x="1" y="357"/>
                </a:cxn>
                <a:cxn ang="0">
                  <a:pos x="109" y="341"/>
                </a:cxn>
                <a:cxn ang="0">
                  <a:pos x="241" y="305"/>
                </a:cxn>
                <a:cxn ang="0">
                  <a:pos x="353" y="209"/>
                </a:cxn>
                <a:cxn ang="0">
                  <a:pos x="429" y="89"/>
                </a:cxn>
                <a:cxn ang="0">
                  <a:pos x="493" y="17"/>
                </a:cxn>
                <a:cxn ang="0">
                  <a:pos x="577" y="1"/>
                </a:cxn>
                <a:cxn ang="0">
                  <a:pos x="629" y="21"/>
                </a:cxn>
                <a:cxn ang="0">
                  <a:pos x="673" y="65"/>
                </a:cxn>
                <a:cxn ang="0">
                  <a:pos x="673" y="137"/>
                </a:cxn>
                <a:cxn ang="0">
                  <a:pos x="561" y="225"/>
                </a:cxn>
                <a:cxn ang="0">
                  <a:pos x="425" y="297"/>
                </a:cxn>
                <a:cxn ang="0">
                  <a:pos x="245" y="357"/>
                </a:cxn>
                <a:cxn ang="0">
                  <a:pos x="113" y="377"/>
                </a:cxn>
                <a:cxn ang="0">
                  <a:pos x="1" y="357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848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G0" fmla="+- 607 0 0"/>
                <a:gd name="G1" fmla="+- 21600 0 607"/>
                <a:gd name="G2" fmla="*/ 607 1 2"/>
                <a:gd name="G3" fmla="+- 21600 0 G2"/>
                <a:gd name="G4" fmla="+/ 607 21600 2"/>
                <a:gd name="G5" fmla="+/ G1 0 2"/>
                <a:gd name="G6" fmla="*/ 21600 21600 607"/>
                <a:gd name="G7" fmla="*/ G6 1 2"/>
                <a:gd name="G8" fmla="+- 21600 0 G7"/>
                <a:gd name="G9" fmla="*/ 21600 1 2"/>
                <a:gd name="G10" fmla="+- 607 0 G9"/>
                <a:gd name="G11" fmla="?: G10 G8 0"/>
                <a:gd name="G12" fmla="?: G10 G7 21600"/>
                <a:gd name="T0" fmla="*/ 21296 w 21600"/>
                <a:gd name="T1" fmla="*/ 10800 h 21600"/>
                <a:gd name="T2" fmla="*/ 10800 w 21600"/>
                <a:gd name="T3" fmla="*/ 21600 h 21600"/>
                <a:gd name="T4" fmla="*/ 304 w 21600"/>
                <a:gd name="T5" fmla="*/ 10800 h 21600"/>
                <a:gd name="T6" fmla="*/ 10800 w 21600"/>
                <a:gd name="T7" fmla="*/ 0 h 21600"/>
                <a:gd name="T8" fmla="*/ 2104 w 21600"/>
                <a:gd name="T9" fmla="*/ 2104 h 21600"/>
                <a:gd name="T10" fmla="*/ 19496 w 21600"/>
                <a:gd name="T11" fmla="*/ 19496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kumimoji="1" lang="ru-RU"/>
            </a:p>
          </p:txBody>
        </p:sp>
      </p:grpSp>
      <p:sp>
        <p:nvSpPr>
          <p:cNvPr id="33849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19075" y="227013"/>
            <a:ext cx="7477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3850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263525" y="1598613"/>
            <a:ext cx="7386638" cy="449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3851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1625" y="6242050"/>
            <a:ext cx="1782763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3A66AAE3-A14C-4A19-B133-E0AB780F77B2}" type="datetimeFigureOut">
              <a:rPr lang="ru-RU"/>
              <a:pPr/>
              <a:t>01.12.2016</a:t>
            </a:fld>
            <a:endParaRPr lang="ru-RU"/>
          </a:p>
        </p:txBody>
      </p:sp>
      <p:sp>
        <p:nvSpPr>
          <p:cNvPr id="33852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57425" y="6248400"/>
            <a:ext cx="34559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ru-RU"/>
          </a:p>
        </p:txBody>
      </p:sp>
      <p:sp>
        <p:nvSpPr>
          <p:cNvPr id="33853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867400" y="6248400"/>
            <a:ext cx="17557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A966E2C8-1736-48B9-A6EA-3503A295C44E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8%D0%B5%D0%BD%D0%BD%D0%BE%D0%BD,_%D0%9A%D0%BB%D0%BE%D0%B4_%D0%AD%D0%BB%D0%B2%D1%83%D0%B4" TargetMode="External"/><Relationship Id="rId2" Type="http://schemas.openxmlformats.org/officeDocument/2006/relationships/hyperlink" Target="http://ru.wikipedia.org/wiki/1937_%D0%B3%D0%BE%D0%B4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hyperlink" Target="http://ru.wikipedia.org/wiki/%D0%91%D1%83%D0%BB%D0%B5%D0%B2%D0%B0_%D0%B0%D0%BB%D0%B3%D0%B5%D0%B1%D1%80%D0%B0" TargetMode="External"/><Relationship Id="rId4" Type="http://schemas.openxmlformats.org/officeDocument/2006/relationships/hyperlink" Target="http://ru.wikipedia.org/wiki/%D0%9B%D0%BE%D0%B3%D0%B8%D1%87%D0%B5%D1%81%D0%BA%D0%B8%D0%B9_%D0%B2%D0%B5%D0%BD%D1%82%D0%B8%D0%BB%D1%8C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C%D0%BE%D1%87%D0%BB%D0%B8,_%D0%94%D0%B6%D0%BE%D0%BD_%D0%A3%D0%B8%D0%BB%D1%8C%D1%8F%D0%BC" TargetMode="External"/><Relationship Id="rId2" Type="http://schemas.openxmlformats.org/officeDocument/2006/relationships/hyperlink" Target="http://ru.wikipedia.org/wiki/%D0%AD%D0%9D%D0%98%D0%90%D0%9A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hyperlink" Target="http://ru.wikipedia.org/w/index.php?title=%D0%AD%D0%BA%D0%BA%D0%B5%D1%80%D1%82,_%D0%94%D0%B6._%D0%9F%D1%80%D0%B5%D1%81%D0%BF%D0%B5%D1%80&amp;action=edit&amp;redlink=1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C%D0%B0%D0%BD%D1%87%D0%B5%D1%81%D1%82%D0%B5%D1%80%D1%81%D0%BA%D0%B0%D1%8F_%D0%BC%D0%B0%D0%BB%D0%B0%D1%8F_%D1%8D%D0%BA%D1%81%D0%BF%D0%B5%D1%80%D0%B8%D0%BC%D0%B5%D0%BD%D1%82%D0%B0%D0%BB%D1%8C%D0%BD%D0%B0%D1%8F_%D0%BC%D0%B0%D1%88%D0%B8%D0%BD%D0%B0" TargetMode="External"/><Relationship Id="rId7" Type="http://schemas.openxmlformats.org/officeDocument/2006/relationships/image" Target="../media/image16.jpeg"/><Relationship Id="rId2" Type="http://schemas.openxmlformats.org/officeDocument/2006/relationships/hyperlink" Target="http://ru.wikipedia.org/wiki/%D0%90%D1%80%D1%85%D0%B8%D1%82%D0%B5%D0%BA%D1%82%D1%83%D1%80%D0%B0_%D1%84%D0%BE%D0%BD_%D0%9D%D0%B5%D0%B9%D0%BC%D0%B0%D0%BD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C%D0%B0%D0%B3%D0%BD%D0%B8%D1%82%D0%BD%D1%8B%D0%B9_%D0%B1%D0%B0%D1%80%D0%B0%D0%B1%D0%B0%D0%BD" TargetMode="External"/><Relationship Id="rId5" Type="http://schemas.openxmlformats.org/officeDocument/2006/relationships/hyperlink" Target="http://ru.wikipedia.org/wiki/%D0%97%D0%B0%D0%BF%D0%BE%D0%BC%D0%B8%D0%BD%D0%B0%D1%8E%D1%89%D0%B0%D1%8F_%D1%8D%D0%BB%D0%B5%D0%BA%D1%82%D1%80%D0%BE%D0%BD%D0%BD%D0%BE-%D0%BB%D1%83%D1%87%D0%B5%D0%B2%D0%B0%D1%8F_%D1%82%D1%80%D1%83%D0%B1%D0%BA%D0%B0" TargetMode="External"/><Relationship Id="rId4" Type="http://schemas.openxmlformats.org/officeDocument/2006/relationships/hyperlink" Target="http://ru.wikipedia.org/wiki/%D0%9C%D0%B0%D0%BD%D1%87%D0%B5%D1%81%D1%82%D0%B5%D1%80%D1%81%D0%BA%D0%B8%D0%B9_%D0%9C%D0%B0%D1%80%D0%BA_I_(%D0%BA%D0%BE%D0%BC%D0%BF%D1%8C%D1%8E%D1%82%D0%B5%D1%80)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hyperlink" Target="http://ru.wikipedia.org/wiki/1947" TargetMode="External"/><Relationship Id="rId7" Type="http://schemas.openxmlformats.org/officeDocument/2006/relationships/hyperlink" Target="http://ru.wikipedia.org/wiki/%D0%9F%D1%80%D0%B0%D0%B2%D0%B8%D1%82%D0%B5%D0%BB%D1%8C%D1%81%D1%82%D0%B2%D0%BE" TargetMode="External"/><Relationship Id="rId2" Type="http://schemas.openxmlformats.org/officeDocument/2006/relationships/hyperlink" Target="http://ru.wikipedia.org/wiki/%D0%A2%D1%80%D0%B0%D0%BD%D0%B7%D0%B8%D1%81%D1%82%D0%BE%D1%8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1%D1%82%D0%BE%D0%BB" TargetMode="External"/><Relationship Id="rId5" Type="http://schemas.openxmlformats.org/officeDocument/2006/relationships/hyperlink" Target="http://ru.wikipedia.org/wiki/1960-%D0%B5" TargetMode="External"/><Relationship Id="rId4" Type="http://schemas.openxmlformats.org/officeDocument/2006/relationships/hyperlink" Target="http://ru.wikipedia.org/wiki/1950-%D0%B5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Intel" TargetMode="External"/><Relationship Id="rId3" Type="http://schemas.openxmlformats.org/officeDocument/2006/relationships/hyperlink" Target="http://ru.wikipedia.org/wiki/%D0%9D%D0%BE%D0%B1%D0%B5%D0%BB%D0%B5%D0%B2%D1%81%D0%BA%D0%B0%D1%8F_%D0%BF%D1%80%D0%B5%D0%BC%D0%B8%D1%8F_%D0%BF%D0%BE_%D1%84%D0%B8%D0%B7%D0%B8%D0%BA%D0%B5" TargetMode="External"/><Relationship Id="rId7" Type="http://schemas.openxmlformats.org/officeDocument/2006/relationships/hyperlink" Target="http://ru.wikipedia.org/w/index.php?title=%D0%A5%D0%BE%D1%84%D1%84,_%D0%A2%D1%8D%D0%B4&amp;action=edit&amp;redlink=1" TargetMode="External"/><Relationship Id="rId2" Type="http://schemas.openxmlformats.org/officeDocument/2006/relationships/hyperlink" Target="http://ru.wikipedia.org/wiki/%D0%98%D0%BD%D1%82%D0%B5%D0%B3%D1%80%D0%B0%D0%BB%D1%8C%D0%BD%D0%B0%D1%8F_%D1%81%D1%85%D0%B5%D0%BC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C%D0%B8%D0%BA%D1%80%D0%BE%D0%BF%D1%80%D0%BE%D1%86%D0%B5%D1%81%D1%81%D0%BE%D1%80" TargetMode="External"/><Relationship Id="rId11" Type="http://schemas.openxmlformats.org/officeDocument/2006/relationships/hyperlink" Target="http://ru.wikipedia.org/wiki/%D0%A2%D1%80%D0%B0%D0%BD%D0%B7%D0%B8%D1%81%D1%82%D0%BE%D1%80" TargetMode="External"/><Relationship Id="rId5" Type="http://schemas.openxmlformats.org/officeDocument/2006/relationships/hyperlink" Target="http://ru.wikipedia.org/wiki/%D0%A0%D0%BE%D0%B1%D0%B5%D1%80%D1%82_%D0%9D%D0%BE%D0%B9%D1%81" TargetMode="External"/><Relationship Id="rId10" Type="http://schemas.openxmlformats.org/officeDocument/2006/relationships/hyperlink" Target="http://ru.wikipedia.org/wiki/%D0%98%D0%BD%D1%82%D0%B5%D0%B3%D1%80%D0%B0%D0%BB%D1%8C%D0%BD%D0%B0%D1%8F_%D0%BC%D0%B8%D0%BA%D1%80%D0%BE%D1%81%D1%85%D0%B5%D0%BC%D0%B0" TargetMode="External"/><Relationship Id="rId4" Type="http://schemas.openxmlformats.org/officeDocument/2006/relationships/hyperlink" Target="http://ru.wikipedia.org/wiki/%D0%94%D0%B6%D0%B5%D0%BA_%D0%9A%D0%B8%D0%BB%D0%B1%D0%B8" TargetMode="External"/><Relationship Id="rId9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0%D0%BB%D0%BC%D0%B0-%D0%90%D1%82%D0%B0" TargetMode="External"/><Relationship Id="rId3" Type="http://schemas.openxmlformats.org/officeDocument/2006/relationships/hyperlink" Target="http://ru.wikipedia.org/wiki/%D0%A1%D0%BE%D1%8E%D0%B7_%D0%A1%D0%BE%D0%B2%D0%B5%D1%82%D1%81%D0%BA%D0%B8%D1%85_%D0%A1%D0%BE%D1%86%D0%B8%D0%B0%D0%BB%D0%B8%D1%81%D1%82%D0%B8%D1%87%D0%B5%D1%81%D0%BA%D0%B8%D1%85_%D0%A0%D0%B5%D1%81%D0%BF%D1%83%D0%B1%D0%BB%D0%B8%D0%BA" TargetMode="External"/><Relationship Id="rId7" Type="http://schemas.openxmlformats.org/officeDocument/2006/relationships/hyperlink" Target="http://ru.wikipedia.org/wiki/1950-%D0%B5" TargetMode="External"/><Relationship Id="rId2" Type="http://schemas.openxmlformats.org/officeDocument/2006/relationships/hyperlink" Target="http://ru.wikipedia.org/wiki/1945_%D0%B3%D0%BE%D0%B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A%D0%BE%D0%BC%D0%BF%D1%8C%D1%8E%D1%82%D0%B5%D1%80" TargetMode="External"/><Relationship Id="rId5" Type="http://schemas.openxmlformats.org/officeDocument/2006/relationships/hyperlink" Target="http://ru.wikipedia.org/wiki/%D0%A2%D1%80%D0%B8%D0%B3%D0%B3%D0%B5%D1%80" TargetMode="External"/><Relationship Id="rId4" Type="http://schemas.openxmlformats.org/officeDocument/2006/relationships/hyperlink" Target="http://ru.wikipedia.org/wiki/%D0%90%D0%BD%D0%B0%D0%BB%D0%BE%D0%B3%D0%BE%D0%B2%D0%B0%D1%8F_%D0%B2%D1%8B%D1%87%D0%B8%D1%81%D0%BB%D0%B8%D1%82%D0%B5%D0%BB%D1%8C%D0%BD%D0%B0%D1%8F_%D0%BC%D0%B0%D1%88%D0%B8%D0%BD%D0%B0" TargetMode="External"/><Relationship Id="rId9" Type="http://schemas.openxmlformats.org/officeDocument/2006/relationships/hyperlink" Target="http://ru.wikipedia.org/wiki/%D0%9C-1_(%D1%8D%D0%BB%D0%B5%D0%BA%D1%82%D1%80%D0%BE%D0%BD%D0%BD%D0%BE-%D0%B2%D1%8B%D1%87%D0%B8%D1%81%D0%BB%D0%B8%D1%82%D0%B5%D0%BB%D1%8C%D0%BD%D0%B0%D1%8F_%D0%BC%D0%B0%D1%88%D0%B8%D0%BD%D0%B0)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D%D0%BB%D1%8C%D0%B1%D1%80%D1%83%D1%81_(%D0%BA%D0%BE%D0%BC%D0%BF%D1%8C%D1%8E%D1%82%D0%B5%D1%80)" TargetMode="External"/><Relationship Id="rId3" Type="http://schemas.openxmlformats.org/officeDocument/2006/relationships/hyperlink" Target="http://ru.wikipedia.org/wiki/%D0%9F%D0%BE%D0%BB%D1%83%D0%BF%D1%80%D0%BE%D0%B2%D0%BE%D0%B4%D0%BD%D0%B8%D0%BA%D0%BE%D0%B2%D1%8B%D0%B5_%D0%BF%D1%80%D0%B8%D0%B1%D0%BE%D1%80%D1%8B" TargetMode="External"/><Relationship Id="rId7" Type="http://schemas.openxmlformats.org/officeDocument/2006/relationships/hyperlink" Target="http://ru.wikipedia.org/wiki/%D0%91%D0%AD%D0%A1%D0%9C-6" TargetMode="External"/><Relationship Id="rId2" Type="http://schemas.openxmlformats.org/officeDocument/2006/relationships/hyperlink" Target="http://ru.wikipedia.org/wiki/1961_%D0%B3%D0%BE%D0%B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1966_%D0%B3%D0%BE%D0%B4" TargetMode="External"/><Relationship Id="rId5" Type="http://schemas.openxmlformats.org/officeDocument/2006/relationships/hyperlink" Target="http://ru.wikipedia.org/wiki/%D0%94%D0%BD%D0%B5%D0%BF%D1%80%D0%BE%D0%B2%D1%81%D0%BA%D0%B8%D0%B9_%D0%BC%D0%B5%D1%82%D0%B0%D0%BB%D0%BB%D1%83%D1%80%D0%B3%D0%B8%D1%87%D0%B5%D1%81%D0%BA%D0%B8%D0%B9_%D0%BA%D0%BE%D0%BC%D0%B1%D0%B8%D0%BD%D0%B0%D1%82_%D0%B8%D0%BC%D0%B5%D0%BD%D0%B8_%D0%A4._%D0%AD._%D0%94%D0%B7%D0%B5%D1%80%D0%B6%D0%B8%D0%BD%D1%81%D0%BA%D0%BE%D0%B3%D0%BE" TargetMode="External"/><Relationship Id="rId10" Type="http://schemas.openxmlformats.org/officeDocument/2006/relationships/hyperlink" Target="http://ru.wikipedia.org/wiki/%D0%9F%D1%80%D0%BE%D1%82%D0%B8%D0%B2%D0%BE%D1%80%D0%B0%D0%BA%D0%B5%D1%82%D0%BD%D0%B0%D1%8F_%D0%BE%D0%B1%D0%BE%D1%80%D0%BE%D0%BD%D0%B0" TargetMode="External"/><Relationship Id="rId4" Type="http://schemas.openxmlformats.org/officeDocument/2006/relationships/hyperlink" Target="http://ru.wikipedia.org/wiki/%D0%94%D0%BD%D0%B5%D0%BF%D1%80_(%D1%8D%D0%BB%D0%B5%D0%BA%D1%82%D1%80%D0%BE%D0%BD%D0%BD%D0%BE-%D0%B2%D1%8B%D1%87%D0%B8%D1%81%D0%BB%D0%B8%D1%82%D0%B5%D0%BB%D1%8C%D0%BD%D0%B0%D1%8F_%D0%BC%D0%B0%D1%88%D0%B8%D0%BD%D0%B0)" TargetMode="External"/><Relationship Id="rId9" Type="http://schemas.openxmlformats.org/officeDocument/2006/relationships/hyperlink" Target="http://ru.wikipedia.org/w/index.php?title=%D0%AF%D0%B4%D0%B5%D1%80%D0%BD%D0%B0%D1%8F_%D0%BF%D1%80%D0%BE%D0%BC%D1%8B%D1%88%D0%BB%D0%B5%D0%BD%D0%BD%D0%BE%D1%81%D1%82%D1%8C_%D0%A1%D0%A1%D0%A1%D0%A0&amp;action=edit&amp;redlink=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9A%D0%98%D0%A4_%D0%9C%D0%93%D0%A3" TargetMode="External"/><Relationship Id="rId2" Type="http://schemas.openxmlformats.org/officeDocument/2006/relationships/hyperlink" Target="http://ru.wikipedia.org/wiki/2008_%D0%B3%D0%BE%D0%B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C%D0%B0%D1%81%D1%81%D0%B0" TargetMode="External"/><Relationship Id="rId2" Type="http://schemas.openxmlformats.org/officeDocument/2006/relationships/hyperlink" Target="http://ru.wikipedia.org/wiki/%D0%92%D0%B5%D1%81%D1%8B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F%D0%B5%D1%80%D1%84%D0%BE%D0%BA%D0%B0%D1%80%D1%82%D0%B0" TargetMode="External"/><Relationship Id="rId2" Type="http://schemas.openxmlformats.org/officeDocument/2006/relationships/hyperlink" Target="http://ru.wikipedia.org/wiki/%D0%96%D0%B0%D0%BA%D0%BA%D0%B0%D1%80,_%D0%96%D0%BE%D0%B7%D0%B5%D1%84_%D0%9C%D0%B0%D1%80%D0%B8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0%D0%BD%D0%B0%D0%BB%D0%BE%D0%B3%D0%BE%D0%B2%D1%8B%D0%B9_%D0%BA%D0%BE%D0%BC%D0%BF%D1%8C%D1%8E%D1%82%D0%B5%D1%80" TargetMode="External"/><Relationship Id="rId2" Type="http://schemas.openxmlformats.org/officeDocument/2006/relationships/hyperlink" Target="http://ru.wikipedia.org/wiki/%D0%92%D1%82%D0%BE%D1%80%D0%B0%D1%8F_%D0%BC%D0%B8%D1%80%D0%BE%D0%B2%D0%B0%D1%8F_%D0%B2%D0%BE%D0%B9%D0%BD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hyperlink" Target="http://ru.wikipedia.org/wiki/%D0%AD%D0%BB%D0%B5%D0%BA%D1%82%D1%80%D0%B8%D1%87%D0%B5%D1%81%D0%BA%D0%B8%D0%B9_%D1%82%D0%BE%D0%BA" TargetMode="External"/><Relationship Id="rId4" Type="http://schemas.openxmlformats.org/officeDocument/2006/relationships/hyperlink" Target="http://ru.wikipedia.org/wiki/%D0%AD%D0%BB%D0%B5%D0%BA%D1%82%D1%80%D0%B8%D1%87%D0%B5%D1%81%D0%BA%D0%BE%D0%B5_%D0%BD%D0%B0%D0%BF%D1%80%D1%8F%D0%B6%D0%B5%D0%BD%D0%B8%D0%B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6%D1%83%D0%B7%D0%B5,_%D0%9A%D0%BE%D0%BD%D1%80%D0%B0%D0%B4" TargetMode="External"/><Relationship Id="rId2" Type="http://schemas.openxmlformats.org/officeDocument/2006/relationships/hyperlink" Target="http://ru.wikipedia.org/wiki/1936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hyperlink" Target="http://ru.wikipedia.org/wiki/1938_%D0%B3%D0%BE%D0%B4" TargetMode="External"/><Relationship Id="rId4" Type="http://schemas.openxmlformats.org/officeDocument/2006/relationships/hyperlink" Target="http://ru.wikipedia.org/wiki/Z1_(%D0%B2%D1%8B%D1%87%D0%B8%D1%81%D0%BB%D0%B8%D1%82%D0%B5%D0%BB%D1%8C%D0%BD%D0%B0%D1%8F_%D0%BC%D0%B0%D1%88%D0%B8%D0%BD%D0%B0)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D%D0%BD%D0%B8%D0%B3%D0%BC%D0%B0" TargetMode="External"/><Relationship Id="rId7" Type="http://schemas.openxmlformats.org/officeDocument/2006/relationships/image" Target="../media/image13.jpeg"/><Relationship Id="rId2" Type="http://schemas.openxmlformats.org/officeDocument/2006/relationships/hyperlink" Target="http://ru.wikipedia.org/wiki/%D0%92%D1%82%D0%BE%D1%80%D0%B0%D1%8F_%D0%BC%D0%B8%D1%80%D0%BE%D0%B2%D0%B0%D1%8F_%D0%B2%D0%BE%D0%B9%D0%BD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0%D0%BD%D0%B3%D0%BB%D0%B8%D0%B9%D1%81%D0%BA%D0%B8%D0%B9_%D1%8F%D0%B7%D1%8B%D0%BA" TargetMode="External"/><Relationship Id="rId5" Type="http://schemas.openxmlformats.org/officeDocument/2006/relationships/hyperlink" Target="http://ru.wikipedia.org/wiki/%D0%A2%D1%8C%D1%8E%D1%80%D0%B8%D0%BD%D0%B3,_%D0%90%D0%BB%D0%B0%D0%BD_%D0%9C%D0%B0%D1%82%D0%B8%D1%81%D0%BE%D0%BD" TargetMode="External"/><Relationship Id="rId4" Type="http://schemas.openxmlformats.org/officeDocument/2006/relationships/hyperlink" Target="http://ru.wikipedia.org/wiki/Turing_Bom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algn="ctr"/>
            <a:r>
              <a:rPr lang="ru-RU" sz="4800" i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История развития вычислительной              техники</a:t>
            </a:r>
          </a:p>
        </p:txBody>
      </p:sp>
      <p:sp>
        <p:nvSpPr>
          <p:cNvPr id="2051" name="Текст 2"/>
          <p:cNvSpPr>
            <a:spLocks noGrp="1"/>
          </p:cNvSpPr>
          <p:nvPr/>
        </p:nvSpPr>
        <p:spPr bwMode="auto">
          <a:xfrm>
            <a:off x="1911350" y="5753100"/>
            <a:ext cx="72326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20000"/>
              </a:spcBef>
              <a:buClr>
                <a:schemeClr val="accent1"/>
              </a:buClr>
              <a:buSzPct val="65000"/>
              <a:buFont typeface="Arial" charset="0"/>
              <a:buNone/>
            </a:pPr>
            <a:endParaRPr lang="ru-RU" sz="200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/>
              <a:t>Американские разработки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3525" y="1598613"/>
            <a:ext cx="7386638" cy="367665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500"/>
              <a:t>	В </a:t>
            </a:r>
            <a:r>
              <a:rPr lang="ru-RU" sz="2500">
                <a:hlinkClick r:id="rId2" tooltip="1937 год"/>
              </a:rPr>
              <a:t>1937 году</a:t>
            </a:r>
            <a:r>
              <a:rPr lang="ru-RU" sz="2500"/>
              <a:t> </a:t>
            </a:r>
            <a:r>
              <a:rPr lang="ru-RU" sz="2500">
                <a:hlinkClick r:id="rId3" tooltip="Шеннон, Клод Элвуд"/>
              </a:rPr>
              <a:t>Клод Шеннон</a:t>
            </a:r>
            <a:r>
              <a:rPr lang="ru-RU" sz="2500"/>
              <a:t> показал, что существует соответствие один-к-одному между концепциями булевой логики и некоторыми электронными схемами, которые получили название </a:t>
            </a:r>
            <a:r>
              <a:rPr lang="ru-RU" sz="2500">
                <a:hlinkClick r:id="rId4" tooltip="Логический вентиль"/>
              </a:rPr>
              <a:t>«логические вентили»</a:t>
            </a:r>
            <a:r>
              <a:rPr lang="ru-RU" sz="2500"/>
              <a:t>, которые в настоящее время повсеместно используются в цифровых компьютерах. Работая в МТИ, в своей основной работе он продемонстрировал, что электронные связи и переключатели могут представлять выражение </a:t>
            </a:r>
            <a:r>
              <a:rPr lang="ru-RU" sz="2500">
                <a:hlinkClick r:id="rId5" tooltip="Булева алгебра"/>
              </a:rPr>
              <a:t>булевой алгебры</a:t>
            </a:r>
            <a:r>
              <a:rPr lang="ru-RU" sz="2500"/>
              <a:t>. Так своей работой </a:t>
            </a:r>
            <a:r>
              <a:rPr lang="ru-RU" sz="2500" i="1"/>
              <a:t>A Symbolic Analysis of Relay and Switching Circuits</a:t>
            </a:r>
            <a:r>
              <a:rPr lang="ru-RU" sz="2500"/>
              <a:t> он создал основу для практического проектирования цифровых схем.</a:t>
            </a:r>
          </a:p>
        </p:txBody>
      </p:sp>
      <p:pic>
        <p:nvPicPr>
          <p:cNvPr id="11268" name="Picture 2" descr="http://upload.wikimedia.org/wikipedia/commons/thumb/0/01/Atanasoff-Berry_Computer_at_Durhum_Center.jpg/220px-Atanasoff-Berry_Computer_at_Durhum_Cent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48038" y="5084763"/>
            <a:ext cx="2095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/>
              <a:t>«ЭНИАК»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268413"/>
            <a:ext cx="8229600" cy="39608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500"/>
              <a:t>	Американский </a:t>
            </a:r>
            <a:r>
              <a:rPr lang="ru-RU" sz="2500">
                <a:hlinkClick r:id="rId2" tooltip="ЭНИАК"/>
              </a:rPr>
              <a:t>ENIAC</a:t>
            </a:r>
            <a:r>
              <a:rPr lang="ru-RU" sz="2500"/>
              <a:t>, который часто называют первым электронным компьютером общего назначения, публично доказал применимость электроники для масштабных вычислений. Это стало ключевым моментом в разработке вычислительных машин, прежде всего из-за огромного прироста в скорости вычислений, но также и по причине появившихся возможностей для миниатюризации. Созданная под руководством </a:t>
            </a:r>
            <a:r>
              <a:rPr lang="ru-RU" sz="2500">
                <a:hlinkClick r:id="rId3" tooltip="Мочли, Джон Уильям"/>
              </a:rPr>
              <a:t>Джона Мочли</a:t>
            </a:r>
            <a:r>
              <a:rPr lang="ru-RU" sz="2500"/>
              <a:t> и </a:t>
            </a:r>
            <a:r>
              <a:rPr lang="ru-RU" sz="2500">
                <a:hlinkClick r:id="rId4" tooltip="Эккерт, Дж. Преспер (страница отсутствует)"/>
              </a:rPr>
              <a:t>Дж. Преспера Эккерта</a:t>
            </a:r>
            <a:r>
              <a:rPr lang="ru-RU" sz="2500"/>
              <a:t> (</a:t>
            </a:r>
            <a:r>
              <a:rPr lang="ru-RU" sz="2500" i="1"/>
              <a:t>J. Presper Eckert</a:t>
            </a:r>
            <a:r>
              <a:rPr lang="ru-RU" sz="2500"/>
              <a:t>), эта машина была в 1000 раз быстрее, чем все другие машины того времени</a:t>
            </a:r>
          </a:p>
        </p:txBody>
      </p:sp>
      <p:pic>
        <p:nvPicPr>
          <p:cNvPr id="12292" name="Picture 2" descr="http://upload.wikimedia.org/wikipedia/commons/thumb/4/4e/Eniac.jpg/250px-Enia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213" y="4365625"/>
            <a:ext cx="311150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ru-RU" sz="3600" b="1"/>
              <a:t>Первое поколение компьютеров с архитектурой фон Неймана</a:t>
            </a:r>
            <a:endParaRPr lang="ru-RU" sz="36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3525" y="1598613"/>
            <a:ext cx="7386638" cy="303371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500"/>
              <a:t>	Первой работающей машиной с </a:t>
            </a:r>
            <a:r>
              <a:rPr lang="ru-RU" sz="2500">
                <a:hlinkClick r:id="rId2" tooltip="Архитектура фон Неймана"/>
              </a:rPr>
              <a:t>архитектурой фон Неймана</a:t>
            </a:r>
            <a:r>
              <a:rPr lang="ru-RU" sz="2500"/>
              <a:t> стал </a:t>
            </a:r>
            <a:r>
              <a:rPr lang="ru-RU" sz="2500">
                <a:hlinkClick r:id="rId3" tooltip="Манчестерская малая экспериментальная машина"/>
              </a:rPr>
              <a:t>манчестерский «Baby»</a:t>
            </a:r>
            <a:r>
              <a:rPr lang="ru-RU" sz="2500"/>
              <a:t> — Small-Scale Experimental Machine (Малая экспериментальная машина), созданный в Манчестерском университете в 1948 году; в 1949 году за ним последовал компьютер </a:t>
            </a:r>
            <a:r>
              <a:rPr lang="ru-RU" sz="2500">
                <a:hlinkClick r:id="rId4" tooltip="Манчестерский Марк I (компьютер)"/>
              </a:rPr>
              <a:t>Манчестерский Марк I</a:t>
            </a:r>
            <a:r>
              <a:rPr lang="ru-RU" sz="2500"/>
              <a:t>, который уже был полной системой, с </a:t>
            </a:r>
            <a:r>
              <a:rPr lang="ru-RU" sz="2500">
                <a:hlinkClick r:id="rId5" tooltip="Запоминающая электронно-лучевая трубка"/>
              </a:rPr>
              <a:t>трубками Уильямса</a:t>
            </a:r>
            <a:r>
              <a:rPr lang="ru-RU" sz="2500"/>
              <a:t> и </a:t>
            </a:r>
            <a:r>
              <a:rPr lang="ru-RU" sz="2500">
                <a:hlinkClick r:id="rId6" tooltip="Магнитный барабан"/>
              </a:rPr>
              <a:t>магнитным барабаном</a:t>
            </a:r>
            <a:r>
              <a:rPr lang="ru-RU" sz="2500"/>
              <a:t> в качестве памяти, а также с индексными регистрами. </a:t>
            </a:r>
          </a:p>
        </p:txBody>
      </p:sp>
      <p:pic>
        <p:nvPicPr>
          <p:cNvPr id="13316" name="Picture 2" descr="http://upload.wikimedia.org/wikipedia/commons/thumb/5/51/Magnetic_core.jpg/220px-Magnetic_cor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63938" y="4221163"/>
            <a:ext cx="2095500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3"/>
          <p:cNvSpPr>
            <a:spLocks noChangeArrowheads="1"/>
          </p:cNvSpPr>
          <p:nvPr/>
        </p:nvSpPr>
        <p:spPr bwMode="auto">
          <a:xfrm>
            <a:off x="2484438" y="594995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Память на ферритовых сердечниках. Каждый сердечник — один бит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ru-RU" sz="3600" b="1"/>
              <a:t>1950-е — начало 1960-х: второе поколение</a:t>
            </a:r>
            <a:endParaRPr lang="ru-RU" sz="36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3525" y="1598613"/>
            <a:ext cx="7386638" cy="2819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000"/>
              <a:t>Следующим крупным шагом в истории компьютерной техники стало изобретение </a:t>
            </a:r>
            <a:r>
              <a:rPr lang="ru-RU" sz="2000">
                <a:hlinkClick r:id="rId2" tooltip="Транзистор"/>
              </a:rPr>
              <a:t>транзистора</a:t>
            </a:r>
            <a:r>
              <a:rPr lang="ru-RU" sz="2000"/>
              <a:t> в </a:t>
            </a:r>
            <a:r>
              <a:rPr lang="ru-RU" sz="2000">
                <a:hlinkClick r:id="rId3" tooltip="1947"/>
              </a:rPr>
              <a:t>1947 году</a:t>
            </a:r>
            <a:r>
              <a:rPr lang="ru-RU" sz="2000"/>
              <a:t>. Они стали заменой хрупким и энергоёмким лампам. О компьютерах на транзисторах обычно говорят как о «втором поколении», которое доминировало в </a:t>
            </a:r>
            <a:r>
              <a:rPr lang="ru-RU" sz="2000">
                <a:hlinkClick r:id="rId4" tooltip="1950-е"/>
              </a:rPr>
              <a:t>1950-х</a:t>
            </a:r>
            <a:r>
              <a:rPr lang="ru-RU" sz="2000"/>
              <a:t> и начале </a:t>
            </a:r>
            <a:r>
              <a:rPr lang="ru-RU" sz="2000">
                <a:hlinkClick r:id="rId5" tooltip="1960-е"/>
              </a:rPr>
              <a:t>1960-х</a:t>
            </a:r>
            <a:r>
              <a:rPr lang="ru-RU" sz="2000"/>
              <a:t>. Благодаря транзисторам и печатным платам было достигнуто значительное уменьшение размеров и объёмов потребляемой энергии, а также повышение надёжности. Например, IBM 1620 на транзисторах, ставшая заменой IBM 650 на лампах, была размером с офисный </a:t>
            </a:r>
            <a:r>
              <a:rPr lang="ru-RU" sz="2000">
                <a:hlinkClick r:id="rId6" tooltip="Стол"/>
              </a:rPr>
              <a:t>стол</a:t>
            </a:r>
            <a:r>
              <a:rPr lang="ru-RU" sz="2000"/>
              <a:t>. Однако компьютеры второго поколения по-прежнему были довольно дороги и поэтому использовались только университетами, </a:t>
            </a:r>
            <a:r>
              <a:rPr lang="ru-RU" sz="2000">
                <a:hlinkClick r:id="rId7" tooltip="Правительство"/>
              </a:rPr>
              <a:t>правительствами</a:t>
            </a:r>
            <a:r>
              <a:rPr lang="ru-RU" sz="2000"/>
              <a:t>, крупными корпорациями.</a:t>
            </a:r>
          </a:p>
        </p:txBody>
      </p:sp>
      <p:pic>
        <p:nvPicPr>
          <p:cNvPr id="14340" name="Picture 2" descr="http://upload.wikimedia.org/wikipedia/commons/thumb/f/f8/Transistor-photo.JPG/250px-Transistor-photo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42988" y="4508500"/>
            <a:ext cx="371157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Прямоугольник 3"/>
          <p:cNvSpPr>
            <a:spLocks noChangeArrowheads="1"/>
          </p:cNvSpPr>
          <p:nvPr/>
        </p:nvSpPr>
        <p:spPr bwMode="auto">
          <a:xfrm>
            <a:off x="4762500" y="5300663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  <a:hlinkClick r:id="rId2" tooltip="Транзистор"/>
              </a:rPr>
              <a:t>Транзисторы</a:t>
            </a:r>
            <a:r>
              <a:rPr lang="ru-RU">
                <a:latin typeface="Calibri" pitchFamily="34" charset="0"/>
              </a:rPr>
              <a:t>, в качестве миниатюрной и более эффективной замены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ru-RU" sz="3600" b="1"/>
              <a:t>1960-е и далее: третье и последующие поколения</a:t>
            </a:r>
            <a:endParaRPr lang="ru-RU" sz="36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3525" y="1598613"/>
            <a:ext cx="7386638" cy="281940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700"/>
              <a:t>	Бурный рост использования компьютеров начался с т. н. «3-им поколением» вычислительных машин. Начало этому положило изобретение </a:t>
            </a:r>
            <a:r>
              <a:rPr lang="ru-RU" sz="2700">
                <a:hlinkClick r:id="rId2" tooltip="Интегральная схема"/>
              </a:rPr>
              <a:t>интегральных схем</a:t>
            </a:r>
            <a:r>
              <a:rPr lang="ru-RU" sz="2700"/>
              <a:t>, которые независимо друг от друга сделали лауреат </a:t>
            </a:r>
            <a:r>
              <a:rPr lang="ru-RU" sz="2700">
                <a:hlinkClick r:id="rId3" tooltip="Нобелевская премия по физике"/>
              </a:rPr>
              <a:t>Нобелевской премии</a:t>
            </a:r>
            <a:r>
              <a:rPr lang="ru-RU" sz="2700"/>
              <a:t> </a:t>
            </a:r>
            <a:r>
              <a:rPr lang="ru-RU" sz="2700">
                <a:hlinkClick r:id="rId4" tooltip="Джек Килби"/>
              </a:rPr>
              <a:t>Джек Килби</a:t>
            </a:r>
            <a:r>
              <a:rPr lang="ru-RU" sz="2700"/>
              <a:t> и </a:t>
            </a:r>
            <a:r>
              <a:rPr lang="ru-RU" sz="2700">
                <a:hlinkClick r:id="rId5" tooltip="Роберт Нойс"/>
              </a:rPr>
              <a:t>Роберт Нойс</a:t>
            </a:r>
            <a:r>
              <a:rPr lang="ru-RU" sz="2700"/>
              <a:t>. Позже это привело к изобретению </a:t>
            </a:r>
            <a:r>
              <a:rPr lang="ru-RU" sz="2700">
                <a:hlinkClick r:id="rId6" tooltip="Микропроцессор"/>
              </a:rPr>
              <a:t>микропроцессора</a:t>
            </a:r>
            <a:r>
              <a:rPr lang="ru-RU" sz="2700"/>
              <a:t> </a:t>
            </a:r>
            <a:r>
              <a:rPr lang="ru-RU" sz="2700">
                <a:hlinkClick r:id="rId7" tooltip="Хофф, Тэд (страница отсутствует)"/>
              </a:rPr>
              <a:t>Тэдом Хоффом</a:t>
            </a:r>
            <a:r>
              <a:rPr lang="ru-RU" sz="2700"/>
              <a:t> (компания </a:t>
            </a:r>
            <a:r>
              <a:rPr lang="ru-RU" sz="2700">
                <a:hlinkClick r:id="rId8" tooltip="Intel"/>
              </a:rPr>
              <a:t>Intel</a:t>
            </a:r>
            <a:r>
              <a:rPr lang="ru-RU" sz="2700"/>
              <a:t>).</a:t>
            </a:r>
          </a:p>
        </p:txBody>
      </p:sp>
      <p:pic>
        <p:nvPicPr>
          <p:cNvPr id="15364" name="Picture 2" descr="http://upload.wikimedia.org/wikipedia/commons/thumb/3/30/Photo-SMDchips.jpg/150px-Photo-SMDchips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619250" y="4437063"/>
            <a:ext cx="1873250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Прямоугольник 3"/>
          <p:cNvSpPr>
            <a:spLocks noChangeArrowheads="1"/>
          </p:cNvSpPr>
          <p:nvPr/>
        </p:nvSpPr>
        <p:spPr bwMode="auto">
          <a:xfrm>
            <a:off x="3851275" y="5268913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  <a:hlinkClick r:id="rId10" tooltip="Интегральная микросхема"/>
              </a:rPr>
              <a:t>Интегральные микросхемы</a:t>
            </a:r>
            <a:r>
              <a:rPr lang="ru-RU">
                <a:latin typeface="Calibri" pitchFamily="34" charset="0"/>
              </a:rPr>
              <a:t> содержат многие сотни миллионов </a:t>
            </a:r>
            <a:r>
              <a:rPr lang="ru-RU">
                <a:latin typeface="Calibri" pitchFamily="34" charset="0"/>
                <a:hlinkClick r:id="rId11" tooltip="Транзистор"/>
              </a:rPr>
              <a:t>транзисторов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ru-RU" b="1"/>
              <a:t>В СССР и России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000"/>
              <a:t>1940-е В </a:t>
            </a:r>
            <a:r>
              <a:rPr lang="ru-RU" sz="3000">
                <a:hlinkClick r:id="rId2" tooltip="1945 год"/>
              </a:rPr>
              <a:t>1945 году</a:t>
            </a:r>
            <a:r>
              <a:rPr lang="ru-RU" sz="3000"/>
              <a:t> работала первая в </a:t>
            </a:r>
            <a:r>
              <a:rPr lang="ru-RU" sz="3000">
                <a:hlinkClick r:id="rId3" tooltip="Союз Советских Социалистических Республик"/>
              </a:rPr>
              <a:t>СССР</a:t>
            </a:r>
            <a:r>
              <a:rPr lang="ru-RU" sz="3000"/>
              <a:t> </a:t>
            </a:r>
            <a:r>
              <a:rPr lang="ru-RU" sz="3000">
                <a:hlinkClick r:id="rId4" tooltip="Аналоговая вычислительная машина"/>
              </a:rPr>
              <a:t>аналоговая машина</a:t>
            </a:r>
            <a:r>
              <a:rPr lang="ru-RU" sz="3000"/>
              <a:t>. До войны же были начаты исследования и разработки быстродействующих </a:t>
            </a:r>
            <a:r>
              <a:rPr lang="ru-RU" sz="3000">
                <a:hlinkClick r:id="rId5" tooltip="Триггер"/>
              </a:rPr>
              <a:t>триггеров</a:t>
            </a:r>
            <a:r>
              <a:rPr lang="ru-RU" sz="3000"/>
              <a:t> — основных элементов </a:t>
            </a:r>
            <a:r>
              <a:rPr lang="ru-RU" sz="3000">
                <a:hlinkClick r:id="rId6" tooltip="Компьютер"/>
              </a:rPr>
              <a:t>цифровых ЭВМ</a:t>
            </a:r>
            <a:r>
              <a:rPr lang="ru-RU" sz="3000"/>
              <a:t>.</a:t>
            </a:r>
          </a:p>
          <a:p>
            <a:pPr>
              <a:lnSpc>
                <a:spcPct val="80000"/>
              </a:lnSpc>
            </a:pPr>
            <a:endParaRPr lang="ru-RU" sz="3000"/>
          </a:p>
          <a:p>
            <a:pPr>
              <a:lnSpc>
                <a:spcPct val="80000"/>
              </a:lnSpc>
            </a:pPr>
            <a:r>
              <a:rPr lang="ru-RU" sz="3000"/>
              <a:t>1950-е В начале </a:t>
            </a:r>
            <a:r>
              <a:rPr lang="ru-RU" sz="3000">
                <a:hlinkClick r:id="rId7" tooltip="1950-е"/>
              </a:rPr>
              <a:t>50-х</a:t>
            </a:r>
            <a:r>
              <a:rPr lang="ru-RU" sz="3000"/>
              <a:t> в </a:t>
            </a:r>
            <a:r>
              <a:rPr lang="ru-RU" sz="3000">
                <a:hlinkClick r:id="rId8" tooltip="Алма-Ата"/>
              </a:rPr>
              <a:t>Алма-Ате</a:t>
            </a:r>
            <a:r>
              <a:rPr lang="ru-RU" sz="3000"/>
              <a:t> была создана лаборатория машинной и вычислительной математики. В конце 1951 г. вступила в эксплуатацию ЭВМ </a:t>
            </a:r>
            <a:r>
              <a:rPr lang="ru-RU" sz="3000">
                <a:hlinkClick r:id="rId9" tooltip="М-1 (электронно-вычислительная машина)"/>
              </a:rPr>
              <a:t>М-1</a:t>
            </a:r>
            <a:r>
              <a:rPr lang="ru-RU" sz="3000"/>
              <a:t>, разработанная в лаборатории Энергетического института АН СССР.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57200" y="333375"/>
            <a:ext cx="8229600" cy="626427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700"/>
              <a:t>1960-е В июле </a:t>
            </a:r>
            <a:r>
              <a:rPr lang="ru-RU" sz="2700">
                <a:hlinkClick r:id="rId2" tooltip="1961 год"/>
              </a:rPr>
              <a:t>1961 года</a:t>
            </a:r>
            <a:r>
              <a:rPr lang="ru-RU" sz="2700"/>
              <a:t> в СССР запустили в серию первую </a:t>
            </a:r>
            <a:r>
              <a:rPr lang="ru-RU" sz="2700">
                <a:hlinkClick r:id="rId3" tooltip="Полупроводниковые приборы"/>
              </a:rPr>
              <a:t>полупроводниковую</a:t>
            </a:r>
            <a:r>
              <a:rPr lang="ru-RU" sz="2700"/>
              <a:t> </a:t>
            </a:r>
            <a:r>
              <a:rPr lang="ru-RU" sz="2700" i="1"/>
              <a:t>универсальную</a:t>
            </a:r>
            <a:r>
              <a:rPr lang="ru-RU" sz="2700"/>
              <a:t> управляющую машину «</a:t>
            </a:r>
            <a:r>
              <a:rPr lang="ru-RU" sz="2700">
                <a:hlinkClick r:id="rId4" tooltip="Днепр (электронно-вычислительная машина)"/>
              </a:rPr>
              <a:t>Днепр</a:t>
            </a:r>
            <a:r>
              <a:rPr lang="ru-RU" sz="2700"/>
              <a:t>» (до этого были только специализированные полупроводниковые машины). Еще до начала серийного выпуска с ней проводились эксперименты по управлению сложными технологическими процессами на </a:t>
            </a:r>
            <a:r>
              <a:rPr lang="ru-RU" sz="2700">
                <a:hlinkClick r:id="rId5" tooltip="Днепровский металлургический комбинат имени Ф. Э. Дзержинского"/>
              </a:rPr>
              <a:t>металлургическом заводе имени Дзержинского</a:t>
            </a:r>
            <a:r>
              <a:rPr lang="ru-RU" sz="2700"/>
              <a:t>.</a:t>
            </a:r>
          </a:p>
          <a:p>
            <a:pPr>
              <a:lnSpc>
                <a:spcPct val="80000"/>
              </a:lnSpc>
            </a:pPr>
            <a:endParaRPr lang="ru-RU" sz="2700"/>
          </a:p>
          <a:p>
            <a:pPr>
              <a:lnSpc>
                <a:spcPct val="80000"/>
              </a:lnSpc>
            </a:pPr>
            <a:r>
              <a:rPr lang="ru-RU" sz="2700"/>
              <a:t>В </a:t>
            </a:r>
            <a:r>
              <a:rPr lang="ru-RU" sz="2700">
                <a:hlinkClick r:id="rId6" tooltip="1966 год"/>
              </a:rPr>
              <a:t>1966 году</a:t>
            </a:r>
            <a:r>
              <a:rPr lang="ru-RU" sz="2700"/>
              <a:t> создана </a:t>
            </a:r>
            <a:r>
              <a:rPr lang="ru-RU" sz="2700">
                <a:hlinkClick r:id="rId7" tooltip="БЭСМ-6"/>
              </a:rPr>
              <a:t>БЭСМ-6</a:t>
            </a:r>
            <a:r>
              <a:rPr lang="ru-RU" sz="2700"/>
              <a:t>, лучшая отечественная ЭВМ 2-го поколения. На тот момент она была самой быстрой не только в СССР, но и в Европе</a:t>
            </a:r>
          </a:p>
          <a:p>
            <a:pPr>
              <a:lnSpc>
                <a:spcPct val="80000"/>
              </a:lnSpc>
            </a:pPr>
            <a:endParaRPr lang="ru-RU" sz="2700"/>
          </a:p>
          <a:p>
            <a:pPr>
              <a:lnSpc>
                <a:spcPct val="80000"/>
              </a:lnSpc>
            </a:pPr>
            <a:r>
              <a:rPr lang="ru-RU" sz="2700"/>
              <a:t>1970-е В начале 70-х — разработка систем серии «</a:t>
            </a:r>
            <a:r>
              <a:rPr lang="ru-RU" sz="2700">
                <a:hlinkClick r:id="rId8" tooltip="Эльбрус (компьютер)"/>
              </a:rPr>
              <a:t>Эльбрус</a:t>
            </a:r>
            <a:r>
              <a:rPr lang="ru-RU" sz="2700"/>
              <a:t>». «Эльбрус-2» использовался в </a:t>
            </a:r>
            <a:r>
              <a:rPr lang="ru-RU" sz="2700">
                <a:hlinkClick r:id="rId9" tooltip="Ядерная промышленность СССР (страница отсутствует)"/>
              </a:rPr>
              <a:t>ядерных центрах</a:t>
            </a:r>
            <a:r>
              <a:rPr lang="ru-RU" sz="2700"/>
              <a:t>, системе </a:t>
            </a:r>
            <a:r>
              <a:rPr lang="ru-RU" sz="2700">
                <a:hlinkClick r:id="rId10" tooltip="Противоракетная оборона"/>
              </a:rPr>
              <a:t>противоракетной обороны</a:t>
            </a:r>
            <a:r>
              <a:rPr lang="ru-RU" sz="2700"/>
              <a:t> и других отраслях «оборонки».</a:t>
            </a:r>
          </a:p>
          <a:p>
            <a:pPr>
              <a:lnSpc>
                <a:spcPct val="80000"/>
              </a:lnSpc>
            </a:pPr>
            <a:endParaRPr lang="ru-RU" sz="27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ъект 2"/>
          <p:cNvSpPr>
            <a:spLocks noGrp="1"/>
          </p:cNvSpPr>
          <p:nvPr>
            <p:ph idx="4294967295"/>
          </p:nvPr>
        </p:nvSpPr>
        <p:spPr>
          <a:xfrm>
            <a:off x="539750" y="1125538"/>
            <a:ext cx="8229600" cy="4525962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ru-RU">
                <a:hlinkClick r:id="rId2" tooltip="2008 год"/>
              </a:rPr>
              <a:t>2008 год</a:t>
            </a:r>
            <a:r>
              <a:rPr lang="ru-RU"/>
              <a:t> — запущен в работу </a:t>
            </a:r>
            <a:r>
              <a:rPr lang="ru-RU">
                <a:hlinkClick r:id="rId3" tooltip="СКИФ МГУ"/>
              </a:rPr>
              <a:t>СКИФ МГУ</a:t>
            </a:r>
            <a:r>
              <a:rPr lang="ru-RU"/>
              <a:t>, суперкомпьютер, способный производить десятки триллионов операций с плавающей точкой в секунду (22-е место в рейтинге Топ-500 (2009) для самых мощных компьютеров мира).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288" y="33337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/>
              <a:t>Ранние приспособления и устройства для счёта</a:t>
            </a:r>
            <a:br>
              <a:rPr lang="ru-RU" sz="3600" b="1"/>
            </a:br>
            <a:endParaRPr lang="ru-RU" sz="3600"/>
          </a:p>
        </p:txBody>
      </p:sp>
      <p:sp>
        <p:nvSpPr>
          <p:cNvPr id="3075" name="Объект 2"/>
          <p:cNvSpPr>
            <a:spLocks noGrp="1"/>
          </p:cNvSpPr>
          <p:nvPr>
            <p:ph idx="4294967295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marL="0" indent="0" algn="just">
              <a:buFontTx/>
              <a:buNone/>
            </a:pPr>
            <a:r>
              <a:rPr lang="ru-RU" sz="2400"/>
              <a:t>	Человечество научилось пользоваться простейшими счётными приспособлениями тысячи лет назад. Наиболее востребованной оказалась необходимость определять количество предметов, используемых в меновой торговле. Одним из самых простых решений было использование весового эквивалента меняемого предмета, что не требовало точного пересчёта количества его составляющих. Для этих целей использовались простейшие балансирные </a:t>
            </a:r>
            <a:r>
              <a:rPr lang="ru-RU" sz="2400">
                <a:hlinkClick r:id="rId2" tooltip="Весы"/>
              </a:rPr>
              <a:t>весы</a:t>
            </a:r>
            <a:r>
              <a:rPr lang="ru-RU" sz="2400"/>
              <a:t>, которые стали, таким образом, одним из первых устройств для количественного определения </a:t>
            </a:r>
            <a:r>
              <a:rPr lang="ru-RU" sz="2400">
                <a:hlinkClick r:id="rId3" tooltip="Масса"/>
              </a:rPr>
              <a:t>массы</a:t>
            </a:r>
            <a:r>
              <a:rPr lang="ru-RU" sz="24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ъект 2"/>
          <p:cNvSpPr>
            <a:spLocks noGrp="1"/>
          </p:cNvSpPr>
          <p:nvPr>
            <p:ph idx="4294967295"/>
          </p:nvPr>
        </p:nvSpPr>
        <p:spPr>
          <a:xfrm>
            <a:off x="520700" y="620713"/>
            <a:ext cx="8229600" cy="4525962"/>
          </a:xfrm>
        </p:spPr>
        <p:txBody>
          <a:bodyPr/>
          <a:lstStyle/>
          <a:p>
            <a:r>
              <a:rPr lang="ru-RU"/>
              <a:t>Принцип эквивалентности широко использовался и в другом, знакомом для многих, простейшем счётном устройств Абак или Счёты. Количество подсчитываемых предметов соответствовало числу передвинутых костяшек этого инструмента.</a:t>
            </a:r>
          </a:p>
        </p:txBody>
      </p:sp>
      <p:pic>
        <p:nvPicPr>
          <p:cNvPr id="4099" name="Picture 2" descr="http://upload.wikimedia.org/wikipedia/commons/a/af/Abacus_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7313" y="4292600"/>
            <a:ext cx="331311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ru-RU" sz="3600" b="1"/>
              <a:t>1804: появление перфокарт</a:t>
            </a:r>
            <a:br>
              <a:rPr lang="ru-RU" sz="3600" b="1"/>
            </a:br>
            <a:endParaRPr lang="ru-RU" sz="3600"/>
          </a:p>
        </p:txBody>
      </p:sp>
      <p:sp>
        <p:nvSpPr>
          <p:cNvPr id="5123" name="Объект 2"/>
          <p:cNvSpPr>
            <a:spLocks noGrp="1"/>
          </p:cNvSpPr>
          <p:nvPr>
            <p:ph idx="4294967295"/>
          </p:nvPr>
        </p:nvSpPr>
        <p:spPr>
          <a:xfrm>
            <a:off x="457200" y="1052513"/>
            <a:ext cx="8229600" cy="5073650"/>
          </a:xfrm>
        </p:spPr>
        <p:txBody>
          <a:bodyPr/>
          <a:lstStyle/>
          <a:p>
            <a:r>
              <a:rPr lang="ru-RU" sz="2800"/>
              <a:t>В 1804 году </a:t>
            </a:r>
            <a:r>
              <a:rPr lang="ru-RU" sz="2800">
                <a:hlinkClick r:id="rId2" tooltip="Жаккар, Жозеф Мари"/>
              </a:rPr>
              <a:t>Жозеф Мари Жаккар</a:t>
            </a:r>
            <a:r>
              <a:rPr lang="ru-RU" sz="2800"/>
              <a:t> разработал ткацкий станок, в котором вышиваемый узор определялся </a:t>
            </a:r>
            <a:r>
              <a:rPr lang="ru-RU" sz="2800">
                <a:hlinkClick r:id="rId3" tooltip="Перфокарта"/>
              </a:rPr>
              <a:t>перфокартами</a:t>
            </a:r>
            <a:r>
              <a:rPr lang="ru-RU" sz="2800"/>
              <a:t>. Серия карт могла быть заменена, и смена узора не требовала изменений в механике станка. Это было важной вехой в истории программирования.</a:t>
            </a:r>
          </a:p>
        </p:txBody>
      </p:sp>
      <p:pic>
        <p:nvPicPr>
          <p:cNvPr id="5124" name="Picture 2" descr="http://upload.wikimedia.org/wikipedia/commons/thumb/7/75/Lochkarte_Tanzorgel.jpg/220px-Lochkarte_Tanzorge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3789363"/>
            <a:ext cx="209550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333375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/>
              <a:t>1835—1900-е: первые программируемые машины</a:t>
            </a:r>
            <a:br>
              <a:rPr lang="ru-RU" sz="3600" b="1"/>
            </a:br>
            <a:endParaRPr lang="ru-RU" sz="3600"/>
          </a:p>
        </p:txBody>
      </p:sp>
      <p:sp>
        <p:nvSpPr>
          <p:cNvPr id="6147" name="Объект 2"/>
          <p:cNvSpPr>
            <a:spLocks noGrp="1"/>
          </p:cNvSpPr>
          <p:nvPr>
            <p:ph idx="4294967295"/>
          </p:nvPr>
        </p:nvSpPr>
        <p:spPr>
          <a:xfrm>
            <a:off x="395288" y="1268413"/>
            <a:ext cx="8229600" cy="3816350"/>
          </a:xfrm>
        </p:spPr>
        <p:txBody>
          <a:bodyPr/>
          <a:lstStyle/>
          <a:p>
            <a:r>
              <a:rPr lang="ru-RU" sz="2200"/>
              <a:t>Определяющая особенность «универсального компьютера» — это программируемость, что позволяет компьютеру эмулировать любую другую вычисляющую систему всего лишь заменой сохранённой последовательности инструкций.</a:t>
            </a:r>
          </a:p>
          <a:p>
            <a:r>
              <a:rPr lang="ru-RU" sz="2200"/>
              <a:t>В 1835 году Чарльз Бэббидж описал свою аналитическую машину. Это был проект компьютера общего назначения, с применением перфокарт в качестве носителя входных данных и программы, а также парового двигателя в качестве источника энергии. Одной из ключевых идей было использование шестерней для выполнения математических функций.</a:t>
            </a:r>
          </a:p>
          <a:p>
            <a:endParaRPr lang="ru-RU" sz="2200"/>
          </a:p>
        </p:txBody>
      </p:sp>
      <p:pic>
        <p:nvPicPr>
          <p:cNvPr id="6148" name="Picture 2" descr="http://upload.wikimedia.org/wikipedia/commons/thumb/5/53/BabbageDifferenceEngine.jpg/220px-BabbageDifferenceEngi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3575" y="4868863"/>
            <a:ext cx="2376488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404813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/>
              <a:t>1930-е — 1960-е: настольные калькуляторы</a:t>
            </a:r>
            <a:br>
              <a:rPr lang="ru-RU" sz="3600" b="1"/>
            </a:br>
            <a:endParaRPr lang="ru-RU" sz="36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3525" y="1598613"/>
            <a:ext cx="7386638" cy="32480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200"/>
              <a:t>	К 1900-у году ранние механические калькуляторы, кассовые аппараты и счётные машины были перепроектированы с использованием электрических двигателей с представлением положения переменной как позиции шестерни.</a:t>
            </a:r>
          </a:p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200"/>
              <a:t>	С 1930-х такие компании как Friden, Marchant и Monro начали выпускать настольные механические калькуляторы, которые могли складывать, вычитать, умножать и делить. Словом «computer» (буквально — «вычислитель») называлась должность — это были люди, которые использовали калькуляторы для выполнения математических вычислений.</a:t>
            </a:r>
          </a:p>
        </p:txBody>
      </p:sp>
      <p:pic>
        <p:nvPicPr>
          <p:cNvPr id="7172" name="Picture 2" descr="http://upload.wikimedia.org/wikipedia/commons/thumb/b/b7/AnitaMk8-01.jpg/220px-AnitaMk8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150" y="4797425"/>
            <a:ext cx="2095500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4" descr="http://upload.wikimedia.org/wikipedia/commons/thumb/a/a8/%D0%A1%D1%87%D1%91%D1%82%D0%BD%D0%B0%D1%8F_%D0%BC%D0%B0%D1%88%D0%B8%D0%BD%D0%BA%D0%B0_%D0%A4%D0%B5%D0%BB%D0%B8%D0%BA%D1%81-%D0%9C.jpg/220px-%D0%A1%D1%87%D1%91%D1%82%D0%BD%D0%B0%D1%8F_%D0%BC%D0%B0%D1%88%D0%B8%D0%BD%D0%BA%D0%B0_%D0%A4%D0%B5%D0%BB%D0%B8%D0%BA%D1%81-%D0%9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4797425"/>
            <a:ext cx="3117850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8163" y="404813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/>
              <a:t>Появление аналоговых вычислителей в предвоенные годы</a:t>
            </a:r>
            <a:br>
              <a:rPr lang="ru-RU" sz="3600" b="1"/>
            </a:br>
            <a:endParaRPr lang="ru-RU" sz="36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63525" y="1598613"/>
            <a:ext cx="7386638" cy="346392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200"/>
              <a:t>	Перед </a:t>
            </a:r>
            <a:r>
              <a:rPr lang="ru-RU" sz="2200">
                <a:hlinkClick r:id="rId2" tooltip="Вторая мировая война"/>
              </a:rPr>
              <a:t>Второй мировой войной</a:t>
            </a:r>
            <a:r>
              <a:rPr lang="ru-RU" sz="2200"/>
              <a:t> механические и электрические </a:t>
            </a:r>
            <a:r>
              <a:rPr lang="ru-RU" sz="2200">
                <a:hlinkClick r:id="rId3" tooltip="Аналоговый компьютер"/>
              </a:rPr>
              <a:t>аналоговые компьютеры</a:t>
            </a:r>
            <a:r>
              <a:rPr lang="ru-RU" sz="2200"/>
              <a:t> считались наиболее современными машинами, и многие считали, что это будущее вычислительной техники. Аналоговые компьютеры использовали преимущества того, что математические свойства явлений малого масштаба — положения колёс или электрическое напряжение и ток — подобны математике других физических явлений, например таких как баллистические траектории, инерция, резонанс, перенос энергии, момент инерции и т. п. Они моделировали эти и другие физические явления значениями </a:t>
            </a:r>
            <a:r>
              <a:rPr lang="ru-RU" sz="2200">
                <a:hlinkClick r:id="rId4" tooltip="Электрическое напряжение"/>
              </a:rPr>
              <a:t>электрического напряжения</a:t>
            </a:r>
            <a:r>
              <a:rPr lang="ru-RU" sz="2200"/>
              <a:t> и </a:t>
            </a:r>
            <a:r>
              <a:rPr lang="ru-RU" sz="2200">
                <a:hlinkClick r:id="rId5" tooltip="Электрический ток"/>
              </a:rPr>
              <a:t>тока</a:t>
            </a:r>
            <a:r>
              <a:rPr lang="ru-RU" sz="2200"/>
              <a:t>.</a:t>
            </a:r>
          </a:p>
        </p:txBody>
      </p:sp>
      <p:pic>
        <p:nvPicPr>
          <p:cNvPr id="8196" name="Picture 2" descr="http://upload.wikimedia.org/wikipedia/commons/thumb/4/43/Cambridge_differential_analyser.jpg/220px-Cambridge_differential_analys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4508500"/>
            <a:ext cx="2754313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/>
              <a:t>Первые электромеханические цифровые компьютеры</a:t>
            </a:r>
            <a:br>
              <a:rPr lang="ru-RU" sz="3600" b="1"/>
            </a:br>
            <a:endParaRPr lang="ru-RU" sz="36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ru-RU" sz="2200" b="1"/>
              <a:t>Z-серия Конрада Цузе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200"/>
              <a:t>	Репродукция компьютера Zuse Z1 в Музее техники, Берлин</a:t>
            </a:r>
          </a:p>
          <a:p>
            <a:pPr marL="0" indent="0" algn="just">
              <a:lnSpc>
                <a:spcPct val="80000"/>
              </a:lnSpc>
              <a:buFontTx/>
              <a:buNone/>
            </a:pPr>
            <a:r>
              <a:rPr lang="ru-RU" sz="2200"/>
              <a:t>	В </a:t>
            </a:r>
            <a:r>
              <a:rPr lang="ru-RU" sz="2200">
                <a:hlinkClick r:id="rId2" tooltip="1936"/>
              </a:rPr>
              <a:t>1936 году</a:t>
            </a:r>
            <a:r>
              <a:rPr lang="ru-RU" sz="2200"/>
              <a:t> молодой немецкий инженер-энтузиаст </a:t>
            </a:r>
            <a:r>
              <a:rPr lang="ru-RU" sz="2200">
                <a:hlinkClick r:id="rId3" tooltip="Цузе, Конрад"/>
              </a:rPr>
              <a:t>Конрад Цузе</a:t>
            </a:r>
            <a:r>
              <a:rPr lang="ru-RU" sz="2200"/>
              <a:t> начал работу над своим первым вычислителем серии Z, имеющим память и (пока ограниченную) возможность программирования. Созданная, в основном, на механической основе, но уже на базе двоичной логики, модель </a:t>
            </a:r>
            <a:r>
              <a:rPr lang="ru-RU" sz="2200">
                <a:hlinkClick r:id="rId4" tooltip="Z1 (вычислительная машина)"/>
              </a:rPr>
              <a:t>Z1</a:t>
            </a:r>
            <a:r>
              <a:rPr lang="ru-RU" sz="2200"/>
              <a:t>, завершённая в </a:t>
            </a:r>
            <a:r>
              <a:rPr lang="ru-RU" sz="2200">
                <a:hlinkClick r:id="rId5" tooltip="1938 год"/>
              </a:rPr>
              <a:t>1938 году</a:t>
            </a:r>
            <a:r>
              <a:rPr lang="ru-RU" sz="2200"/>
              <a:t>, так и не заработала достаточно надёжно, из-за недостаточной точности выполнения составных частей. Ввод команд и данных осуществлялся при помощи клавиатуры, а вывод, — с помощью маленькой панели на лампочках. Память вычислителя организовывалась при помощи конденсатора.</a:t>
            </a:r>
          </a:p>
          <a:p>
            <a:pPr marL="0" indent="0" algn="just">
              <a:lnSpc>
                <a:spcPct val="80000"/>
              </a:lnSpc>
            </a:pPr>
            <a:endParaRPr lang="ru-RU" sz="2200"/>
          </a:p>
        </p:txBody>
      </p:sp>
      <p:pic>
        <p:nvPicPr>
          <p:cNvPr id="9220" name="Picture 2" descr="http://upload.wikimedia.org/wikipedia/commons/thumb/6/6f/Zuse_Z1.jpg/250px-Zuse_Z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92500" y="5157788"/>
            <a:ext cx="2663825" cy="157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19075" y="227013"/>
            <a:ext cx="7477125" cy="706437"/>
          </a:xfrm>
        </p:spPr>
        <p:txBody>
          <a:bodyPr>
            <a:normAutofit/>
          </a:bodyPr>
          <a:lstStyle/>
          <a:p>
            <a:r>
              <a:rPr lang="ru-RU" sz="3600" b="1"/>
              <a:t>Британский </a:t>
            </a:r>
            <a:r>
              <a:rPr lang="en-US" sz="3600" b="1"/>
              <a:t>Colossus</a:t>
            </a:r>
            <a:br>
              <a:rPr lang="en-US" sz="3600" b="1"/>
            </a:br>
            <a:endParaRPr lang="ru-RU" sz="360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468313" y="692150"/>
            <a:ext cx="8229600" cy="410527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ru-RU" sz="2400"/>
              <a:t>	Во время </a:t>
            </a:r>
            <a:r>
              <a:rPr lang="ru-RU" sz="2400">
                <a:hlinkClick r:id="rId2" tooltip="Вторая мировая война"/>
              </a:rPr>
              <a:t>Второй мировой войны</a:t>
            </a:r>
            <a:r>
              <a:rPr lang="ru-RU" sz="2400"/>
              <a:t>, Великобритания достигла определённых успехов во взломе зашифрованных немецких переговоров. Код немецкой шифровальной машины «</a:t>
            </a:r>
            <a:r>
              <a:rPr lang="ru-RU" sz="2400">
                <a:hlinkClick r:id="rId3" tooltip="Энигма"/>
              </a:rPr>
              <a:t>Энигма</a:t>
            </a:r>
            <a:r>
              <a:rPr lang="ru-RU" sz="2400"/>
              <a:t>» был подвергнут анализу с помощью электромеханических машин, которые носили название </a:t>
            </a:r>
            <a:r>
              <a:rPr lang="ru-RU" sz="2400">
                <a:hlinkClick r:id="rId4" tooltip="Turing Bombe"/>
              </a:rPr>
              <a:t>«бомбы»</a:t>
            </a:r>
            <a:r>
              <a:rPr lang="ru-RU" sz="2400"/>
              <a:t>. Такая «бомба», разработанная </a:t>
            </a:r>
            <a:r>
              <a:rPr lang="ru-RU" sz="2400">
                <a:hlinkClick r:id="rId5" tooltip="Тьюринг, Алан Матисон"/>
              </a:rPr>
              <a:t>Аланом Тьюрингом</a:t>
            </a:r>
            <a:r>
              <a:rPr lang="ru-RU" sz="2400"/>
              <a:t> и Гордоном Уэлшманом (</a:t>
            </a:r>
            <a:r>
              <a:rPr lang="ru-RU" sz="2400">
                <a:hlinkClick r:id="rId6" tooltip="Английский язык"/>
              </a:rPr>
              <a:t>англ.</a:t>
            </a:r>
            <a:r>
              <a:rPr lang="ru-RU" sz="2400"/>
              <a:t> </a:t>
            </a:r>
            <a:r>
              <a:rPr lang="ru-RU" sz="2400" i="1"/>
              <a:t>Gordon Welchman</a:t>
            </a:r>
            <a:r>
              <a:rPr lang="ru-RU" sz="2400"/>
              <a:t>) . Большинство вариантов приводило к противоречию, несколько оставшихся уже можно было протестировать вручную. Это были электро-механические дешифраторы, работающие методом простого перебора.</a:t>
            </a:r>
          </a:p>
        </p:txBody>
      </p:sp>
      <p:pic>
        <p:nvPicPr>
          <p:cNvPr id="10244" name="Picture 2" descr="http://upload.wikimedia.org/wikipedia/commons/thumb/4/4b/Colossus.jpg/250px-Colossu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87675" y="4437063"/>
            <a:ext cx="3357563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имоно">
  <a:themeElements>
    <a:clrScheme name="Кимоно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Кимоно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имоно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имоно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имоно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Kimono</Template>
  <TotalTime>34</TotalTime>
  <Words>332</Words>
  <Application>Microsoft Office PowerPoint</Application>
  <PresentationFormat>On-screen Show (4:3)</PresentationFormat>
  <Paragraphs>43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Calibri</vt:lpstr>
      <vt:lpstr>Arial</vt:lpstr>
      <vt:lpstr>Кимоно</vt:lpstr>
      <vt:lpstr>История развития вычислительной              техники</vt:lpstr>
      <vt:lpstr>Ранние приспособления и устройства для счёта </vt:lpstr>
      <vt:lpstr>Slide 3</vt:lpstr>
      <vt:lpstr>1804: появление перфокарт </vt:lpstr>
      <vt:lpstr>1835—1900-е: первые программируемые машины </vt:lpstr>
      <vt:lpstr>1930-е — 1960-е: настольные калькуляторы </vt:lpstr>
      <vt:lpstr>Появление аналоговых вычислителей в предвоенные годы </vt:lpstr>
      <vt:lpstr>Первые электромеханические цифровые компьютеры </vt:lpstr>
      <vt:lpstr>Британский Colossus </vt:lpstr>
      <vt:lpstr>Американские разработки</vt:lpstr>
      <vt:lpstr>«ЭНИАК»</vt:lpstr>
      <vt:lpstr>Первое поколение компьютеров с архитектурой фон Неймана</vt:lpstr>
      <vt:lpstr>1950-е — начало 1960-х: второе поколение</vt:lpstr>
      <vt:lpstr>1960-е и далее: третье и последующие поколения</vt:lpstr>
      <vt:lpstr>В СССР и России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развития вычислительной техники</dc:title>
  <dc:creator>Шарипов</dc:creator>
  <cp:lastModifiedBy>Windows User</cp:lastModifiedBy>
  <cp:revision>7</cp:revision>
  <dcterms:created xsi:type="dcterms:W3CDTF">2012-09-06T17:51:41Z</dcterms:created>
  <dcterms:modified xsi:type="dcterms:W3CDTF">2016-12-01T10:55:34Z</dcterms:modified>
</cp:coreProperties>
</file>