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29"/>
  </p:notesMasterIdLst>
  <p:sldIdLst>
    <p:sldId id="296" r:id="rId2"/>
    <p:sldId id="297" r:id="rId3"/>
    <p:sldId id="282" r:id="rId4"/>
    <p:sldId id="298" r:id="rId5"/>
    <p:sldId id="256" r:id="rId6"/>
    <p:sldId id="279" r:id="rId7"/>
    <p:sldId id="285" r:id="rId8"/>
    <p:sldId id="277" r:id="rId9"/>
    <p:sldId id="278" r:id="rId10"/>
    <p:sldId id="288" r:id="rId11"/>
    <p:sldId id="287" r:id="rId12"/>
    <p:sldId id="257" r:id="rId13"/>
    <p:sldId id="258" r:id="rId14"/>
    <p:sldId id="286" r:id="rId15"/>
    <p:sldId id="274" r:id="rId16"/>
    <p:sldId id="270" r:id="rId17"/>
    <p:sldId id="280" r:id="rId18"/>
    <p:sldId id="271" r:id="rId19"/>
    <p:sldId id="299" r:id="rId20"/>
    <p:sldId id="266" r:id="rId21"/>
    <p:sldId id="267" r:id="rId22"/>
    <p:sldId id="260" r:id="rId23"/>
    <p:sldId id="293" r:id="rId24"/>
    <p:sldId id="295" r:id="rId25"/>
    <p:sldId id="289" r:id="rId26"/>
    <p:sldId id="294" r:id="rId27"/>
    <p:sldId id="30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444" autoAdjust="0"/>
  </p:normalViewPr>
  <p:slideViewPr>
    <p:cSldViewPr>
      <p:cViewPr varScale="1">
        <p:scale>
          <a:sx n="77" d="100"/>
          <a:sy n="77" d="100"/>
        </p:scale>
        <p:origin x="1589"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0C0E07-E81A-4B85-A0CA-4764E401D07B}" type="datetimeFigureOut">
              <a:rPr lang="ru-RU" smtClean="0"/>
              <a:t>13.04.2023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75621D-E75E-41C9-8662-BFC2187C4966}" type="slidenum">
              <a:rPr lang="ru-RU" smtClean="0"/>
              <a:t>‹#›</a:t>
            </a:fld>
            <a:endParaRPr lang="ru-RU"/>
          </a:p>
        </p:txBody>
      </p:sp>
    </p:spTree>
    <p:extLst>
      <p:ext uri="{BB962C8B-B14F-4D97-AF65-F5344CB8AC3E}">
        <p14:creationId xmlns:p14="http://schemas.microsoft.com/office/powerpoint/2010/main" val="1531649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C75621D-E75E-41C9-8662-BFC2187C4966}" type="slidenum">
              <a:rPr lang="ru-RU" smtClean="0"/>
              <a:t>4</a:t>
            </a:fld>
            <a:endParaRPr lang="ru-RU"/>
          </a:p>
        </p:txBody>
      </p:sp>
    </p:spTree>
    <p:extLst>
      <p:ext uri="{BB962C8B-B14F-4D97-AF65-F5344CB8AC3E}">
        <p14:creationId xmlns:p14="http://schemas.microsoft.com/office/powerpoint/2010/main" val="3671713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ru-RU"/>
              <a:t>Образец заголовка</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4D276D1-1949-45B6-8D45-DBEF43B1D9FF}" type="slidenum">
              <a:rPr lang="ru-RU" smtClean="0"/>
              <a:pPr>
                <a:defRPr/>
              </a:pPr>
              <a:t>‹#›</a:t>
            </a:fld>
            <a:endParaRPr lang="ru-RU"/>
          </a:p>
        </p:txBody>
      </p:sp>
    </p:spTree>
    <p:extLst>
      <p:ext uri="{BB962C8B-B14F-4D97-AF65-F5344CB8AC3E}">
        <p14:creationId xmlns:p14="http://schemas.microsoft.com/office/powerpoint/2010/main" val="3628951022"/>
      </p:ext>
    </p:extLst>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a:t>Образец заголовка</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pPr>
              <a:defRPr/>
            </a:pPr>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152A5A85-DC9E-4CF8-B442-702E29BF6FD2}" type="slidenum">
              <a:rPr lang="ru-RU" smtClean="0"/>
              <a:pPr>
                <a:defRPr/>
              </a:pPr>
              <a:t>‹#›</a:t>
            </a:fld>
            <a:endParaRPr lang="ru-RU"/>
          </a:p>
        </p:txBody>
      </p:sp>
    </p:spTree>
    <p:extLst>
      <p:ext uri="{BB962C8B-B14F-4D97-AF65-F5344CB8AC3E}">
        <p14:creationId xmlns:p14="http://schemas.microsoft.com/office/powerpoint/2010/main" val="1155997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ru-RU"/>
              <a:t>Образец заголовка</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52A5A85-DC9E-4CF8-B442-702E29BF6FD2}" type="slidenum">
              <a:rPr lang="ru-RU" smtClean="0"/>
              <a:pPr>
                <a:defRPr/>
              </a:pPr>
              <a:t>‹#›</a:t>
            </a:fld>
            <a:endParaRPr lang="ru-RU"/>
          </a:p>
        </p:txBody>
      </p:sp>
    </p:spTree>
    <p:extLst>
      <p:ext uri="{BB962C8B-B14F-4D97-AF65-F5344CB8AC3E}">
        <p14:creationId xmlns:p14="http://schemas.microsoft.com/office/powerpoint/2010/main" val="1513486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52A5A85-DC9E-4CF8-B442-702E29BF6FD2}" type="slidenum">
              <a:rPr lang="ru-RU" smtClean="0"/>
              <a:pPr>
                <a:defRPr/>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51180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ru-RU"/>
              <a:t>Образец заголовка</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52A5A85-DC9E-4CF8-B442-702E29BF6FD2}" type="slidenum">
              <a:rPr lang="ru-RU" smtClean="0"/>
              <a:pPr>
                <a:defRPr/>
              </a:pPr>
              <a:t>‹#›</a:t>
            </a:fld>
            <a:endParaRPr lang="ru-RU"/>
          </a:p>
        </p:txBody>
      </p:sp>
    </p:spTree>
    <p:extLst>
      <p:ext uri="{BB962C8B-B14F-4D97-AF65-F5344CB8AC3E}">
        <p14:creationId xmlns:p14="http://schemas.microsoft.com/office/powerpoint/2010/main" val="1327086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52A5A85-DC9E-4CF8-B442-702E29BF6FD2}" type="slidenum">
              <a:rPr lang="ru-RU" smtClean="0"/>
              <a:pPr>
                <a:defRPr/>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258866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52A5A85-DC9E-4CF8-B442-702E29BF6FD2}" type="slidenum">
              <a:rPr lang="ru-RU" smtClean="0"/>
              <a:pPr>
                <a:defRPr/>
              </a:pPr>
              <a:t>‹#›</a:t>
            </a:fld>
            <a:endParaRPr lang="ru-RU"/>
          </a:p>
        </p:txBody>
      </p:sp>
    </p:spTree>
    <p:extLst>
      <p:ext uri="{BB962C8B-B14F-4D97-AF65-F5344CB8AC3E}">
        <p14:creationId xmlns:p14="http://schemas.microsoft.com/office/powerpoint/2010/main" val="2623207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510E93F-99DD-4753-9CE5-CC4FBCCB86FA}" type="slidenum">
              <a:rPr lang="ru-RU" smtClean="0"/>
              <a:pPr>
                <a:defRPr/>
              </a:pPr>
              <a:t>‹#›</a:t>
            </a:fld>
            <a:endParaRPr lang="ru-RU"/>
          </a:p>
        </p:txBody>
      </p:sp>
    </p:spTree>
    <p:extLst>
      <p:ext uri="{BB962C8B-B14F-4D97-AF65-F5344CB8AC3E}">
        <p14:creationId xmlns:p14="http://schemas.microsoft.com/office/powerpoint/2010/main" val="292760275"/>
      </p:ext>
    </p:extLst>
  </p:cSld>
  <p:clrMapOvr>
    <a:masterClrMapping/>
  </p:clrMapOvr>
  <p:transition spd="slow">
    <p:split orient="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CE0885D6-E6A0-4DD7-82F6-CA54CD6B0904}" type="slidenum">
              <a:rPr lang="ru-RU" smtClean="0"/>
              <a:pPr>
                <a:defRPr/>
              </a:pPr>
              <a:t>‹#›</a:t>
            </a:fld>
            <a:endParaRPr lang="ru-RU"/>
          </a:p>
        </p:txBody>
      </p:sp>
    </p:spTree>
    <p:extLst>
      <p:ext uri="{BB962C8B-B14F-4D97-AF65-F5344CB8AC3E}">
        <p14:creationId xmlns:p14="http://schemas.microsoft.com/office/powerpoint/2010/main" val="87043255"/>
      </p:ext>
    </p:extLst>
  </p:cSld>
  <p:clrMapOvr>
    <a:masterClrMapping/>
  </p:clrMapOvr>
  <p:transition spd="slow">
    <p:split orient="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1_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DAA4EB64-B364-42F5-BEEB-B23229A585D4}" type="slidenum">
              <a:rPr lang="ru-RU" smtClean="0"/>
              <a:pPr>
                <a:defRPr/>
              </a:pPr>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extLst>
      <p:ext uri="{BB962C8B-B14F-4D97-AF65-F5344CB8AC3E}">
        <p14:creationId xmlns:p14="http://schemas.microsoft.com/office/powerpoint/2010/main" val="2187782186"/>
      </p:ext>
    </p:extLst>
  </p:cSld>
  <p:clrMapOvr>
    <a:masterClrMapping/>
  </p:clrMapOvr>
  <p:transition spd="slow">
    <p:split orient="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9A0FAB1E-AF1E-4EB6-8849-432727D28A12}" type="slidenum">
              <a:rPr lang="ru-RU" smtClean="0"/>
              <a:pPr>
                <a:defRPr/>
              </a:pPr>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3330398832"/>
      </p:ext>
    </p:extLst>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a:t>Образец заголовка</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52A5A85-DC9E-4CF8-B442-702E29BF6FD2}" type="slidenum">
              <a:rPr lang="ru-RU" smtClean="0"/>
              <a:pPr>
                <a:defRPr/>
              </a:pPr>
              <a:t>‹#›</a:t>
            </a:fld>
            <a:endParaRPr lang="ru-RU"/>
          </a:p>
        </p:txBody>
      </p:sp>
    </p:spTree>
    <p:extLst>
      <p:ext uri="{BB962C8B-B14F-4D97-AF65-F5344CB8AC3E}">
        <p14:creationId xmlns:p14="http://schemas.microsoft.com/office/powerpoint/2010/main" val="208886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96A94A8D-245F-4C61-AE09-98A9C00AF6E3}" type="slidenum">
              <a:rPr lang="ru-RU" smtClean="0"/>
              <a:pPr>
                <a:defRPr/>
              </a:pPr>
              <a:t>‹#›</a:t>
            </a:fld>
            <a:endParaRPr lang="ru-RU"/>
          </a:p>
        </p:txBody>
      </p:sp>
    </p:spTree>
    <p:extLst>
      <p:ext uri="{BB962C8B-B14F-4D97-AF65-F5344CB8AC3E}">
        <p14:creationId xmlns:p14="http://schemas.microsoft.com/office/powerpoint/2010/main" val="2162219485"/>
      </p:ext>
    </p:extLst>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a:t>Образец заголовка</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152A5A85-DC9E-4CF8-B442-702E29BF6FD2}" type="slidenum">
              <a:rPr lang="ru-RU" smtClean="0"/>
              <a:pPr>
                <a:defRPr/>
              </a:pPr>
              <a:t>‹#›</a:t>
            </a:fld>
            <a:endParaRPr lang="ru-RU"/>
          </a:p>
        </p:txBody>
      </p:sp>
    </p:spTree>
    <p:extLst>
      <p:ext uri="{BB962C8B-B14F-4D97-AF65-F5344CB8AC3E}">
        <p14:creationId xmlns:p14="http://schemas.microsoft.com/office/powerpoint/2010/main" val="2659705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a:t>Образец заголовка</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1566B565-ABE3-4B6D-A01D-53414808B677}" type="slidenum">
              <a:rPr lang="ru-RU" smtClean="0"/>
              <a:pPr>
                <a:defRPr/>
              </a:pPr>
              <a:t>‹#›</a:t>
            </a:fld>
            <a:endParaRPr lang="ru-RU"/>
          </a:p>
        </p:txBody>
      </p:sp>
    </p:spTree>
    <p:extLst>
      <p:ext uri="{BB962C8B-B14F-4D97-AF65-F5344CB8AC3E}">
        <p14:creationId xmlns:p14="http://schemas.microsoft.com/office/powerpoint/2010/main" val="3059739235"/>
      </p:ext>
    </p:extLst>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E2AC948C-9AC9-4DEC-82F8-A175D78B3C35}" type="slidenum">
              <a:rPr lang="ru-RU" smtClean="0"/>
              <a:pPr>
                <a:defRPr/>
              </a:pPr>
              <a:t>‹#›</a:t>
            </a:fld>
            <a:endParaRPr lang="ru-RU"/>
          </a:p>
        </p:txBody>
      </p:sp>
    </p:spTree>
    <p:extLst>
      <p:ext uri="{BB962C8B-B14F-4D97-AF65-F5344CB8AC3E}">
        <p14:creationId xmlns:p14="http://schemas.microsoft.com/office/powerpoint/2010/main" val="3482659132"/>
      </p:ext>
    </p:extLst>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C951958D-18CE-4CA8-AAFB-EE511D4DE777}" type="slidenum">
              <a:rPr lang="ru-RU" smtClean="0"/>
              <a:pPr>
                <a:defRPr/>
              </a:pPr>
              <a:t>‹#›</a:t>
            </a:fld>
            <a:endParaRPr lang="ru-RU"/>
          </a:p>
        </p:txBody>
      </p:sp>
    </p:spTree>
    <p:extLst>
      <p:ext uri="{BB962C8B-B14F-4D97-AF65-F5344CB8AC3E}">
        <p14:creationId xmlns:p14="http://schemas.microsoft.com/office/powerpoint/2010/main" val="2356370618"/>
      </p:ext>
    </p:extLst>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E0F2F2F3-5E26-460C-84B8-7B08A448E62C}" type="slidenum">
              <a:rPr lang="ru-RU" smtClean="0"/>
              <a:pPr>
                <a:defRPr/>
              </a:pPr>
              <a:t>‹#›</a:t>
            </a:fld>
            <a:endParaRPr lang="ru-RU"/>
          </a:p>
        </p:txBody>
      </p:sp>
    </p:spTree>
    <p:extLst>
      <p:ext uri="{BB962C8B-B14F-4D97-AF65-F5344CB8AC3E}">
        <p14:creationId xmlns:p14="http://schemas.microsoft.com/office/powerpoint/2010/main" val="1287138802"/>
      </p:ext>
    </p:extLst>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ru-RU"/>
              <a:t>Образец заголовка</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a:xfrm>
            <a:off x="533400" y="6172200"/>
            <a:ext cx="5811724" cy="365125"/>
          </a:xfrm>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152A5A85-DC9E-4CF8-B442-702E29BF6FD2}" type="slidenum">
              <a:rPr lang="ru-RU" smtClean="0"/>
              <a:pPr>
                <a:defRPr/>
              </a:pPr>
              <a:t>‹#›</a:t>
            </a:fld>
            <a:endParaRPr lang="ru-RU"/>
          </a:p>
        </p:txBody>
      </p:sp>
    </p:spTree>
    <p:extLst>
      <p:ext uri="{BB962C8B-B14F-4D97-AF65-F5344CB8AC3E}">
        <p14:creationId xmlns:p14="http://schemas.microsoft.com/office/powerpoint/2010/main" val="3211713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endParaRPr lang="ru-RU"/>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pPr>
              <a:defRPr/>
            </a:pPr>
            <a:fld id="{152A5A85-DC9E-4CF8-B442-702E29BF6FD2}" type="slidenum">
              <a:rPr lang="ru-RU" smtClean="0"/>
              <a:pPr>
                <a:defRPr/>
              </a:pPr>
              <a:t>‹#›</a:t>
            </a:fld>
            <a:endParaRPr lang="ru-RU"/>
          </a:p>
        </p:txBody>
      </p:sp>
    </p:spTree>
    <p:extLst>
      <p:ext uri="{BB962C8B-B14F-4D97-AF65-F5344CB8AC3E}">
        <p14:creationId xmlns:p14="http://schemas.microsoft.com/office/powerpoint/2010/main" val="934172119"/>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Lst>
  <p:transition spd="slow">
    <p:split orient="vert"/>
  </p:transition>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9.xml"/><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9.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9.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hyperlink" Target="http://www.softslot.com/software-759-besplatnaya-programma-dlya-sozdaniya-vizitok-skachat.html" TargetMode="External"/><Relationship Id="rId2" Type="http://schemas.openxmlformats.org/officeDocument/2006/relationships/image" Target="../media/image29.jpeg"/><Relationship Id="rId1" Type="http://schemas.openxmlformats.org/officeDocument/2006/relationships/slideLayout" Target="../slideLayouts/slideLayout19.xml"/><Relationship Id="rId6" Type="http://schemas.openxmlformats.org/officeDocument/2006/relationships/hyperlink" Target="http://www.softslot.com/software-757-programma-dlya-sozdaniya-vizitok.html" TargetMode="External"/><Relationship Id="rId5" Type="http://schemas.openxmlformats.org/officeDocument/2006/relationships/hyperlink" Target="http://www.softslot.com/software-758-skachat-besplatno-programmu-dlya-sozdaniya-vizitok.html" TargetMode="External"/><Relationship Id="rId4" Type="http://schemas.openxmlformats.org/officeDocument/2006/relationships/hyperlink" Target="http://www.softslot.com/software-760-programma-dlya-izgotovleniya-vizitok.html"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9.xml"/><Relationship Id="rId5" Type="http://schemas.openxmlformats.org/officeDocument/2006/relationships/image" Target="../media/image37.png"/><Relationship Id="rId4" Type="http://schemas.openxmlformats.org/officeDocument/2006/relationships/image" Target="../media/image36.emf"/></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8520" y="1916832"/>
            <a:ext cx="7772400" cy="1780108"/>
          </a:xfrm>
        </p:spPr>
        <p:txBody>
          <a:bodyPr>
            <a:noAutofit/>
          </a:bodyPr>
          <a:lstStyle/>
          <a:p>
            <a:pPr marL="182880" indent="0">
              <a:spcBef>
                <a:spcPts val="1200"/>
              </a:spcBef>
              <a:spcAft>
                <a:spcPts val="300"/>
              </a:spcAft>
              <a:buNone/>
            </a:pPr>
            <a:br>
              <a:rPr lang="ru-RU" sz="6000" b="1" kern="1600" dirty="0">
                <a:latin typeface="Times New Roman"/>
                <a:ea typeface="Times New Roman"/>
              </a:rPr>
            </a:br>
            <a:br>
              <a:rPr lang="ru-RU" sz="6000" b="1" kern="1600" dirty="0">
                <a:latin typeface="Times New Roman"/>
                <a:ea typeface="Times New Roman"/>
              </a:rPr>
            </a:br>
            <a:br>
              <a:rPr lang="ru-RU" sz="6000" b="1" kern="1600" dirty="0">
                <a:latin typeface="Times New Roman"/>
                <a:ea typeface="Times New Roman"/>
              </a:rPr>
            </a:br>
            <a:br>
              <a:rPr lang="ru-RU" sz="6000" b="1" kern="1600" dirty="0">
                <a:latin typeface="Times New Roman"/>
                <a:ea typeface="Times New Roman"/>
              </a:rPr>
            </a:br>
            <a:br>
              <a:rPr lang="ru-RU" sz="6000" b="1" kern="1600" dirty="0">
                <a:latin typeface="Times New Roman"/>
                <a:ea typeface="Times New Roman"/>
              </a:rPr>
            </a:br>
            <a:br>
              <a:rPr lang="ru-RU" sz="6000" b="1" kern="1600" dirty="0">
                <a:latin typeface="Times New Roman"/>
                <a:ea typeface="Times New Roman"/>
              </a:rPr>
            </a:br>
            <a:br>
              <a:rPr lang="ru-RU" sz="6000" b="1" kern="1600" dirty="0">
                <a:latin typeface="Times New Roman"/>
                <a:ea typeface="Times New Roman"/>
              </a:rPr>
            </a:br>
            <a:r>
              <a:rPr lang="ru-RU" sz="6000" b="1" kern="1600" dirty="0">
                <a:latin typeface="Times New Roman"/>
                <a:ea typeface="Times New Roman"/>
              </a:rPr>
              <a:t>Создание визитной карточки</a:t>
            </a:r>
            <a:br>
              <a:rPr lang="ru-RU" sz="4800" b="1" kern="1600" dirty="0">
                <a:latin typeface="Arial"/>
                <a:ea typeface="Times New Roman"/>
              </a:rPr>
            </a:br>
            <a:endParaRPr lang="ru-RU" sz="6000" dirty="0"/>
          </a:p>
        </p:txBody>
      </p:sp>
      <p:sp>
        <p:nvSpPr>
          <p:cNvPr id="6" name="Подзаголовок 5">
            <a:extLst>
              <a:ext uri="{FF2B5EF4-FFF2-40B4-BE49-F238E27FC236}">
                <a16:creationId xmlns:a16="http://schemas.microsoft.com/office/drawing/2014/main" id="{12D50CFA-54E1-AE33-667F-FD5026C8B487}"/>
              </a:ext>
            </a:extLst>
          </p:cNvPr>
          <p:cNvSpPr>
            <a:spLocks noGrp="1"/>
          </p:cNvSpPr>
          <p:nvPr>
            <p:ph type="subTitle" idx="1"/>
          </p:nvPr>
        </p:nvSpPr>
        <p:spPr/>
        <p:txBody>
          <a:bodyPr/>
          <a:lstStyle/>
          <a:p>
            <a:endParaRPr lang="ru-RU"/>
          </a:p>
        </p:txBody>
      </p:sp>
      <p:pic>
        <p:nvPicPr>
          <p:cNvPr id="1027" name="Picture 3" descr="F:\аттестация\портфолио\20160607_093143.jpg"/>
          <p:cNvPicPr>
            <a:picLocks noChangeAspect="1" noChangeArrowheads="1"/>
          </p:cNvPicPr>
          <p:nvPr/>
        </p:nvPicPr>
        <p:blipFill>
          <a:blip r:embed="rId2" cstate="screen">
            <a:extLst>
              <a:ext uri="{BEBA8EAE-BF5A-486C-A8C5-ECC9F3942E4B}">
                <a14:imgProps xmlns:a14="http://schemas.microsoft.com/office/drawing/2010/main">
                  <a14:imgLayer r:embed="rId3">
                    <a14:imgEffect>
                      <a14:sharpenSoften amount="50000"/>
                    </a14:imgEffect>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bwMode="auto">
          <a:xfrm>
            <a:off x="4247456" y="3004194"/>
            <a:ext cx="4896544" cy="3672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252318"/>
      </p:ext>
    </p:extLst>
  </p:cSld>
  <p:clrMapOvr>
    <a:masterClrMapping/>
  </p:clrMapOvr>
  <p:transition spd="slow">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noChangeArrowheads="1"/>
          </p:cNvPicPr>
          <p:nvPr/>
        </p:nvPicPr>
        <p:blipFill>
          <a:blip r:embed="rId2">
            <a:extLst>
              <a:ext uri="{28A0092B-C50C-407E-A947-70E740481C1C}">
                <a14:useLocalDpi xmlns:a14="http://schemas.microsoft.com/office/drawing/2010/main" val="0"/>
              </a:ext>
            </a:extLst>
          </a:blip>
          <a:srcRect l="4709" t="5539" r="3932" b="8501"/>
          <a:stretch>
            <a:fillRect/>
          </a:stretch>
        </p:blipFill>
        <p:spPr bwMode="auto">
          <a:xfrm>
            <a:off x="292100" y="130175"/>
            <a:ext cx="3773488" cy="223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2"/>
          <p:cNvPicPr>
            <a:picLocks noChangeAspect="1" noChangeArrowheads="1"/>
          </p:cNvPicPr>
          <p:nvPr/>
        </p:nvPicPr>
        <p:blipFill>
          <a:blip r:embed="rId3">
            <a:extLst>
              <a:ext uri="{28A0092B-C50C-407E-A947-70E740481C1C}">
                <a14:useLocalDpi xmlns:a14="http://schemas.microsoft.com/office/drawing/2010/main" val="0"/>
              </a:ext>
            </a:extLst>
          </a:blip>
          <a:srcRect l="3577" t="5783" r="3217" b="10719"/>
          <a:stretch>
            <a:fillRect/>
          </a:stretch>
        </p:blipFill>
        <p:spPr bwMode="auto">
          <a:xfrm>
            <a:off x="4716463" y="150813"/>
            <a:ext cx="4013200" cy="223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3"/>
          <p:cNvPicPr>
            <a:picLocks noChangeAspect="1" noChangeArrowheads="1"/>
          </p:cNvPicPr>
          <p:nvPr/>
        </p:nvPicPr>
        <p:blipFill>
          <a:blip r:embed="rId4">
            <a:extLst>
              <a:ext uri="{28A0092B-C50C-407E-A947-70E740481C1C}">
                <a14:useLocalDpi xmlns:a14="http://schemas.microsoft.com/office/drawing/2010/main" val="0"/>
              </a:ext>
            </a:extLst>
          </a:blip>
          <a:srcRect l="7909" t="6540" r="7529" b="6108"/>
          <a:stretch>
            <a:fillRect/>
          </a:stretch>
        </p:blipFill>
        <p:spPr bwMode="auto">
          <a:xfrm>
            <a:off x="536575" y="2465388"/>
            <a:ext cx="2916238"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4"/>
          <p:cNvPicPr>
            <a:picLocks noChangeAspect="1" noChangeArrowheads="1"/>
          </p:cNvPicPr>
          <p:nvPr/>
        </p:nvPicPr>
        <p:blipFill>
          <a:blip r:embed="rId5">
            <a:extLst>
              <a:ext uri="{28A0092B-C50C-407E-A947-70E740481C1C}">
                <a14:useLocalDpi xmlns:a14="http://schemas.microsoft.com/office/drawing/2010/main" val="0"/>
              </a:ext>
            </a:extLst>
          </a:blip>
          <a:srcRect l="6279" t="8192" r="3186" b="9334"/>
          <a:stretch>
            <a:fillRect/>
          </a:stretch>
        </p:blipFill>
        <p:spPr bwMode="auto">
          <a:xfrm>
            <a:off x="127000" y="4398963"/>
            <a:ext cx="3938588" cy="227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5"/>
          <p:cNvPicPr>
            <a:picLocks noChangeAspect="1" noChangeArrowheads="1"/>
          </p:cNvPicPr>
          <p:nvPr/>
        </p:nvPicPr>
        <p:blipFill>
          <a:blip r:embed="rId6">
            <a:extLst>
              <a:ext uri="{28A0092B-C50C-407E-A947-70E740481C1C}">
                <a14:useLocalDpi xmlns:a14="http://schemas.microsoft.com/office/drawing/2010/main" val="0"/>
              </a:ext>
            </a:extLst>
          </a:blip>
          <a:srcRect l="4675" t="6384" r="5176" b="11528"/>
          <a:stretch>
            <a:fillRect/>
          </a:stretch>
        </p:blipFill>
        <p:spPr bwMode="auto">
          <a:xfrm>
            <a:off x="5138738" y="2465388"/>
            <a:ext cx="3168650" cy="179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7" name="Picture 6"/>
          <p:cNvPicPr>
            <a:picLocks noChangeAspect="1" noChangeArrowheads="1"/>
          </p:cNvPicPr>
          <p:nvPr/>
        </p:nvPicPr>
        <p:blipFill>
          <a:blip r:embed="rId7">
            <a:extLst>
              <a:ext uri="{28A0092B-C50C-407E-A947-70E740481C1C}">
                <a14:useLocalDpi xmlns:a14="http://schemas.microsoft.com/office/drawing/2010/main" val="0"/>
              </a:ext>
            </a:extLst>
          </a:blip>
          <a:srcRect l="5409" t="7271" r="5705" b="9930"/>
          <a:stretch>
            <a:fillRect/>
          </a:stretch>
        </p:blipFill>
        <p:spPr bwMode="auto">
          <a:xfrm>
            <a:off x="4500563" y="4291013"/>
            <a:ext cx="4148137" cy="244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with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strips(downRight)">
                                      <p:cBhvr>
                                        <p:cTn id="7" dur="2000"/>
                                        <p:tgtEl>
                                          <p:spTgt spid="10242"/>
                                        </p:tgtEl>
                                      </p:cBhvr>
                                    </p:animEffect>
                                  </p:childTnLst>
                                </p:cTn>
                              </p:par>
                              <p:par>
                                <p:cTn id="8" presetID="18" presetClass="entr" presetSubtype="12" fill="hold" nodeType="withEffect">
                                  <p:stCondLst>
                                    <p:cond delay="0"/>
                                  </p:stCondLst>
                                  <p:childTnLst>
                                    <p:set>
                                      <p:cBhvr>
                                        <p:cTn id="9" dur="1" fill="hold">
                                          <p:stCondLst>
                                            <p:cond delay="0"/>
                                          </p:stCondLst>
                                        </p:cTn>
                                        <p:tgtEl>
                                          <p:spTgt spid="10243"/>
                                        </p:tgtEl>
                                        <p:attrNameLst>
                                          <p:attrName>style.visibility</p:attrName>
                                        </p:attrNameLst>
                                      </p:cBhvr>
                                      <p:to>
                                        <p:strVal val="visible"/>
                                      </p:to>
                                    </p:set>
                                    <p:animEffect transition="in" filter="strips(downLeft)">
                                      <p:cBhvr>
                                        <p:cTn id="10" dur="2000"/>
                                        <p:tgtEl>
                                          <p:spTgt spid="10243"/>
                                        </p:tgtEl>
                                      </p:cBhvr>
                                    </p:animEffect>
                                  </p:childTnLst>
                                </p:cTn>
                              </p:par>
                              <p:par>
                                <p:cTn id="11" presetID="18" presetClass="entr" presetSubtype="3" fill="hold" nodeType="withEffect">
                                  <p:stCondLst>
                                    <p:cond delay="0"/>
                                  </p:stCondLst>
                                  <p:childTnLst>
                                    <p:set>
                                      <p:cBhvr>
                                        <p:cTn id="12" dur="1" fill="hold">
                                          <p:stCondLst>
                                            <p:cond delay="0"/>
                                          </p:stCondLst>
                                        </p:cTn>
                                        <p:tgtEl>
                                          <p:spTgt spid="10245"/>
                                        </p:tgtEl>
                                        <p:attrNameLst>
                                          <p:attrName>style.visibility</p:attrName>
                                        </p:attrNameLst>
                                      </p:cBhvr>
                                      <p:to>
                                        <p:strVal val="visible"/>
                                      </p:to>
                                    </p:set>
                                    <p:animEffect transition="in" filter="strips(upRight)">
                                      <p:cBhvr>
                                        <p:cTn id="13" dur="2000"/>
                                        <p:tgtEl>
                                          <p:spTgt spid="10245"/>
                                        </p:tgtEl>
                                      </p:cBhvr>
                                    </p:animEffect>
                                  </p:childTnLst>
                                </p:cTn>
                              </p:par>
                              <p:par>
                                <p:cTn id="14" presetID="18" presetClass="entr" presetSubtype="9" fill="hold" nodeType="withEffect">
                                  <p:stCondLst>
                                    <p:cond delay="0"/>
                                  </p:stCondLst>
                                  <p:childTnLst>
                                    <p:set>
                                      <p:cBhvr>
                                        <p:cTn id="15" dur="1" fill="hold">
                                          <p:stCondLst>
                                            <p:cond delay="0"/>
                                          </p:stCondLst>
                                        </p:cTn>
                                        <p:tgtEl>
                                          <p:spTgt spid="10247"/>
                                        </p:tgtEl>
                                        <p:attrNameLst>
                                          <p:attrName>style.visibility</p:attrName>
                                        </p:attrNameLst>
                                      </p:cBhvr>
                                      <p:to>
                                        <p:strVal val="visible"/>
                                      </p:to>
                                    </p:set>
                                    <p:animEffect transition="in" filter="strips(upLeft)">
                                      <p:cBhvr>
                                        <p:cTn id="16" dur="2000"/>
                                        <p:tgtEl>
                                          <p:spTgt spid="10247"/>
                                        </p:tgtEl>
                                      </p:cBhvr>
                                    </p:animEffect>
                                  </p:childTnLst>
                                </p:cTn>
                              </p:par>
                              <p:par>
                                <p:cTn id="17" presetID="8" presetClass="entr" presetSubtype="32" fill="hold" nodeType="withEffect">
                                  <p:stCondLst>
                                    <p:cond delay="0"/>
                                  </p:stCondLst>
                                  <p:childTnLst>
                                    <p:set>
                                      <p:cBhvr>
                                        <p:cTn id="18" dur="1" fill="hold">
                                          <p:stCondLst>
                                            <p:cond delay="0"/>
                                          </p:stCondLst>
                                        </p:cTn>
                                        <p:tgtEl>
                                          <p:spTgt spid="10244"/>
                                        </p:tgtEl>
                                        <p:attrNameLst>
                                          <p:attrName>style.visibility</p:attrName>
                                        </p:attrNameLst>
                                      </p:cBhvr>
                                      <p:to>
                                        <p:strVal val="visible"/>
                                      </p:to>
                                    </p:set>
                                    <p:animEffect transition="in" filter="diamond(out)">
                                      <p:cBhvr>
                                        <p:cTn id="19" dur="2000"/>
                                        <p:tgtEl>
                                          <p:spTgt spid="10244"/>
                                        </p:tgtEl>
                                      </p:cBhvr>
                                    </p:animEffect>
                                  </p:childTnLst>
                                </p:cTn>
                              </p:par>
                              <p:par>
                                <p:cTn id="20" presetID="8" presetClass="entr" presetSubtype="32" fill="hold" nodeType="withEffect">
                                  <p:stCondLst>
                                    <p:cond delay="0"/>
                                  </p:stCondLst>
                                  <p:childTnLst>
                                    <p:set>
                                      <p:cBhvr>
                                        <p:cTn id="21" dur="1" fill="hold">
                                          <p:stCondLst>
                                            <p:cond delay="0"/>
                                          </p:stCondLst>
                                        </p:cTn>
                                        <p:tgtEl>
                                          <p:spTgt spid="10246"/>
                                        </p:tgtEl>
                                        <p:attrNameLst>
                                          <p:attrName>style.visibility</p:attrName>
                                        </p:attrNameLst>
                                      </p:cBhvr>
                                      <p:to>
                                        <p:strVal val="visible"/>
                                      </p:to>
                                    </p:set>
                                    <p:animEffect transition="in" filter="diamond(out)">
                                      <p:cBhvr>
                                        <p:cTn id="22" dur="2000"/>
                                        <p:tgtEl>
                                          <p:spTgt spid="10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8313" y="333375"/>
            <a:ext cx="8351837" cy="2862263"/>
          </a:xfrm>
          <a:prstGeom prst="rect">
            <a:avLst/>
          </a:prstGeom>
        </p:spPr>
        <p:txBody>
          <a:bodyPr>
            <a:spAutoFit/>
          </a:bodyPr>
          <a:lstStyle/>
          <a:p>
            <a:pPr algn="just">
              <a:defRPr/>
            </a:pPr>
            <a:r>
              <a:rPr lang="ru-RU" sz="2000" dirty="0">
                <a:solidFill>
                  <a:srgbClr val="002060"/>
                </a:solidFill>
                <a:latin typeface="Comic Sans MS" pitchFamily="66" charset="0"/>
              </a:rPr>
              <a:t>В России первые визитные карточки появились во времена правления Екатерины II Великой, то есть ко второй половине XVIII века. Это был так называемый “золотой век” дворянства, когда все должно было быть роскошно и красиво, не хуже, чем в “какой-то там Франции”. Визитные карточки, или визитные билеты (“в народе”), продолжали оставаться отличительным знаком лиц благородного происхождения и, например, купец, даже очень богатый и известный не имел права пользоваться ими.</a:t>
            </a: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265" y="3284984"/>
            <a:ext cx="4280661"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3772" y="3642531"/>
            <a:ext cx="4076700" cy="2381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par>
                                <p:cTn id="8" presetID="18" presetClass="entr" presetSubtype="3" fill="hold" nodeType="withEffect">
                                  <p:stCondLst>
                                    <p:cond delay="0"/>
                                  </p:stCondLst>
                                  <p:childTnLst>
                                    <p:set>
                                      <p:cBhvr>
                                        <p:cTn id="9" dur="1" fill="hold">
                                          <p:stCondLst>
                                            <p:cond delay="0"/>
                                          </p:stCondLst>
                                        </p:cTn>
                                        <p:tgtEl>
                                          <p:spTgt spid="30722"/>
                                        </p:tgtEl>
                                        <p:attrNameLst>
                                          <p:attrName>style.visibility</p:attrName>
                                        </p:attrNameLst>
                                      </p:cBhvr>
                                      <p:to>
                                        <p:strVal val="visible"/>
                                      </p:to>
                                    </p:set>
                                    <p:animEffect transition="in" filter="strips(upRight)">
                                      <p:cBhvr>
                                        <p:cTn id="10" dur="2000"/>
                                        <p:tgtEl>
                                          <p:spTgt spid="30722"/>
                                        </p:tgtEl>
                                      </p:cBhvr>
                                    </p:animEffect>
                                  </p:childTnLst>
                                </p:cTn>
                              </p:par>
                              <p:par>
                                <p:cTn id="11" presetID="18" presetClass="entr" presetSubtype="12" fill="hold" nodeType="withEffect">
                                  <p:stCondLst>
                                    <p:cond delay="0"/>
                                  </p:stCondLst>
                                  <p:childTnLst>
                                    <p:set>
                                      <p:cBhvr>
                                        <p:cTn id="12" dur="1" fill="hold">
                                          <p:stCondLst>
                                            <p:cond delay="0"/>
                                          </p:stCondLst>
                                        </p:cTn>
                                        <p:tgtEl>
                                          <p:spTgt spid="30723"/>
                                        </p:tgtEl>
                                        <p:attrNameLst>
                                          <p:attrName>style.visibility</p:attrName>
                                        </p:attrNameLst>
                                      </p:cBhvr>
                                      <p:to>
                                        <p:strVal val="visible"/>
                                      </p:to>
                                    </p:set>
                                    <p:animEffect transition="in" filter="strips(downLeft)">
                                      <p:cBhvr>
                                        <p:cTn id="13" dur="2000"/>
                                        <p:tgtEl>
                                          <p:spTgt spid="30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G:\мастер - класс 2010\визитка\1900 Минск.jpg"/>
          <p:cNvPicPr>
            <a:picLocks noChangeAspect="1" noChangeArrowheads="1"/>
          </p:cNvPicPr>
          <p:nvPr/>
        </p:nvPicPr>
        <p:blipFill>
          <a:blip r:embed="rId2"/>
          <a:srcRect/>
          <a:stretch>
            <a:fillRect/>
          </a:stretch>
        </p:blipFill>
        <p:spPr bwMode="auto">
          <a:xfrm>
            <a:off x="857224" y="500042"/>
            <a:ext cx="7572428" cy="436528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Прямоугольник 6"/>
          <p:cNvSpPr/>
          <p:nvPr/>
        </p:nvSpPr>
        <p:spPr>
          <a:xfrm>
            <a:off x="2285984" y="5429264"/>
            <a:ext cx="4825360" cy="769441"/>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4400" b="1" i="1" dirty="0">
                <a:ln w="11430"/>
                <a:solidFill>
                  <a:srgbClr val="002060"/>
                </a:solidFill>
                <a:effectLst>
                  <a:outerShdw blurRad="50800" dist="39000" dir="5460000" algn="tl">
                    <a:srgbClr val="000000">
                      <a:alpha val="38000"/>
                    </a:srgbClr>
                  </a:outerShdw>
                </a:effectLst>
              </a:rPr>
              <a:t>Минск, 1900 г</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wipe(up)">
                                      <p:cBhvr>
                                        <p:cTn id="7" dur="2000"/>
                                        <p:tgtEl>
                                          <p:spTgt spid="3078"/>
                                        </p:tgtEl>
                                      </p:cBhvr>
                                    </p:animEffect>
                                  </p:childTnLst>
                                </p:cTn>
                              </p:par>
                              <p:par>
                                <p:cTn id="8" presetID="2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edg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a:srcRect b="15910"/>
          <a:stretch>
            <a:fillRect/>
          </a:stretch>
        </p:blipFill>
        <p:spPr bwMode="auto">
          <a:xfrm>
            <a:off x="323529" y="3357562"/>
            <a:ext cx="4256996" cy="248934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102" name="Picture 6"/>
          <p:cNvPicPr>
            <a:picLocks noGrp="1" noChangeAspect="1" noChangeArrowheads="1"/>
          </p:cNvPicPr>
          <p:nvPr>
            <p:ph sz="quarter" idx="13"/>
          </p:nvPr>
        </p:nvPicPr>
        <p:blipFill>
          <a:blip r:embed="rId3"/>
          <a:srcRect/>
          <a:stretch>
            <a:fillRect/>
          </a:stretch>
        </p:blipFill>
        <p:spPr>
          <a:xfrm>
            <a:off x="214282" y="357166"/>
            <a:ext cx="4500594" cy="2758606"/>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Прямоугольник 7"/>
          <p:cNvSpPr/>
          <p:nvPr/>
        </p:nvSpPr>
        <p:spPr>
          <a:xfrm>
            <a:off x="642910" y="5929330"/>
            <a:ext cx="7929618" cy="584775"/>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3200" b="1" i="1" dirty="0">
                <a:ln w="11430"/>
                <a:solidFill>
                  <a:srgbClr val="002060"/>
                </a:solidFill>
                <a:effectLst>
                  <a:outerShdw blurRad="50800" dist="39000" dir="5460000" algn="tl">
                    <a:srgbClr val="000000">
                      <a:alpha val="38000"/>
                    </a:srgbClr>
                  </a:outerShdw>
                </a:effectLst>
              </a:rPr>
              <a:t>Визитные карточки конца </a:t>
            </a:r>
            <a:r>
              <a:rPr lang="en-US" sz="3200" b="1" i="1" dirty="0">
                <a:ln w="11430"/>
                <a:solidFill>
                  <a:srgbClr val="002060"/>
                </a:solidFill>
                <a:effectLst>
                  <a:outerShdw blurRad="50800" dist="39000" dir="5460000" algn="tl">
                    <a:srgbClr val="000000">
                      <a:alpha val="38000"/>
                    </a:srgbClr>
                  </a:outerShdw>
                </a:effectLst>
              </a:rPr>
              <a:t>XIX </a:t>
            </a:r>
            <a:r>
              <a:rPr lang="ru-RU" sz="3200" b="1" i="1" dirty="0">
                <a:ln w="11430"/>
                <a:solidFill>
                  <a:srgbClr val="002060"/>
                </a:solidFill>
                <a:effectLst>
                  <a:outerShdw blurRad="50800" dist="39000" dir="5460000" algn="tl">
                    <a:srgbClr val="000000">
                      <a:alpha val="38000"/>
                    </a:srgbClr>
                  </a:outerShdw>
                </a:effectLst>
              </a:rPr>
              <a:t>в</a:t>
            </a:r>
          </a:p>
        </p:txBody>
      </p:sp>
      <p:pic>
        <p:nvPicPr>
          <p:cNvPr id="10" name="Picture 4"/>
          <p:cNvPicPr>
            <a:picLocks noChangeAspect="1" noChangeArrowheads="1"/>
          </p:cNvPicPr>
          <p:nvPr/>
        </p:nvPicPr>
        <p:blipFill>
          <a:blip r:embed="rId4"/>
          <a:srcRect b="7404"/>
          <a:stretch>
            <a:fillRect/>
          </a:stretch>
        </p:blipFill>
        <p:spPr bwMode="auto">
          <a:xfrm>
            <a:off x="4929190" y="3357562"/>
            <a:ext cx="3960811" cy="248934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 name="Picture 4"/>
          <p:cNvPicPr>
            <a:picLocks noChangeAspect="1" noChangeArrowheads="1"/>
          </p:cNvPicPr>
          <p:nvPr/>
        </p:nvPicPr>
        <p:blipFill>
          <a:blip r:embed="rId5"/>
          <a:srcRect r="14286"/>
          <a:stretch>
            <a:fillRect/>
          </a:stretch>
        </p:blipFill>
        <p:spPr bwMode="auto">
          <a:xfrm>
            <a:off x="4929190" y="332656"/>
            <a:ext cx="3857652" cy="276274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with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strips(downRight)">
                                      <p:cBhvr>
                                        <p:cTn id="7" dur="2000"/>
                                        <p:tgtEl>
                                          <p:spTgt spid="4102"/>
                                        </p:tgtEl>
                                      </p:cBhvr>
                                    </p:animEffect>
                                  </p:childTnLst>
                                </p:cTn>
                              </p:par>
                              <p:par>
                                <p:cTn id="8" presetID="18" presetClass="entr" presetSubtype="1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strips(downLeft)">
                                      <p:cBhvr>
                                        <p:cTn id="10" dur="2000"/>
                                        <p:tgtEl>
                                          <p:spTgt spid="11"/>
                                        </p:tgtEl>
                                      </p:cBhvr>
                                    </p:animEffect>
                                  </p:childTnLst>
                                </p:cTn>
                              </p:par>
                              <p:par>
                                <p:cTn id="11" presetID="18" presetClass="entr" presetSubtype="3" fill="hold" nodeType="withEffect">
                                  <p:stCondLst>
                                    <p:cond delay="0"/>
                                  </p:stCondLst>
                                  <p:childTnLst>
                                    <p:set>
                                      <p:cBhvr>
                                        <p:cTn id="12" dur="1" fill="hold">
                                          <p:stCondLst>
                                            <p:cond delay="0"/>
                                          </p:stCondLst>
                                        </p:cTn>
                                        <p:tgtEl>
                                          <p:spTgt spid="4101"/>
                                        </p:tgtEl>
                                        <p:attrNameLst>
                                          <p:attrName>style.visibility</p:attrName>
                                        </p:attrNameLst>
                                      </p:cBhvr>
                                      <p:to>
                                        <p:strVal val="visible"/>
                                      </p:to>
                                    </p:set>
                                    <p:animEffect transition="in" filter="strips(upRight)">
                                      <p:cBhvr>
                                        <p:cTn id="13" dur="2000"/>
                                        <p:tgtEl>
                                          <p:spTgt spid="4101"/>
                                        </p:tgtEl>
                                      </p:cBhvr>
                                    </p:animEffect>
                                  </p:childTnLst>
                                </p:cTn>
                              </p:par>
                              <p:par>
                                <p:cTn id="14" presetID="18" presetClass="entr" presetSubtype="9"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strips(upLeft)">
                                      <p:cBhvr>
                                        <p:cTn id="16" dur="2000"/>
                                        <p:tgtEl>
                                          <p:spTgt spid="10"/>
                                        </p:tgtEl>
                                      </p:cBhvr>
                                    </p:animEffect>
                                  </p:childTnLst>
                                </p:cTn>
                              </p:par>
                              <p:par>
                                <p:cTn id="17" presetID="2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edg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92661" y="762957"/>
            <a:ext cx="8424863" cy="3170099"/>
          </a:xfrm>
          <a:prstGeom prst="rect">
            <a:avLst/>
          </a:prstGeom>
        </p:spPr>
        <p:txBody>
          <a:bodyPr>
            <a:spAutoFit/>
          </a:bodyPr>
          <a:lstStyle/>
          <a:p>
            <a:pPr algn="just">
              <a:defRPr/>
            </a:pPr>
            <a:r>
              <a:rPr lang="ru-RU" sz="2000" b="1" dirty="0">
                <a:solidFill>
                  <a:srgbClr val="002060"/>
                </a:solidFill>
                <a:latin typeface="Comic Sans MS" pitchFamily="66" charset="0"/>
              </a:rPr>
              <a:t>В настоящее время весьма активно растёт спрос на визитки. Пока что ещё не придумано более удобных и простых способов передачи собеседнику информации о себе. Благодаря невероятному развитию полиграфических технологий, изготовить визитки теперь проще простого. Это совсем не обязательно дорого и, конечно же, достаточно эффектно.</a:t>
            </a:r>
          </a:p>
          <a:p>
            <a:pPr algn="just">
              <a:defRPr/>
            </a:pPr>
            <a:endParaRPr lang="ru-RU" sz="2000" b="1" dirty="0">
              <a:solidFill>
                <a:srgbClr val="002060"/>
              </a:solidFill>
              <a:latin typeface="Comic Sans MS" pitchFamily="66" charset="0"/>
            </a:endParaRPr>
          </a:p>
          <a:p>
            <a:pPr algn="just">
              <a:defRPr/>
            </a:pPr>
            <a:r>
              <a:rPr lang="ru-RU" sz="2000" b="1" dirty="0">
                <a:solidFill>
                  <a:srgbClr val="002060"/>
                </a:solidFill>
                <a:latin typeface="Comic Sans MS" pitchFamily="66" charset="0"/>
              </a:rPr>
              <a:t>Современные визитки — это идеальное сочетание эстетической привлекательности, стиля и высокого качества. И непременно — в гармонии с максимальной информативностью.</a:t>
            </a:r>
          </a:p>
        </p:txBody>
      </p:sp>
      <p:grpSp>
        <p:nvGrpSpPr>
          <p:cNvPr id="14339" name="Группа 4"/>
          <p:cNvGrpSpPr>
            <a:grpSpLocks/>
          </p:cNvGrpSpPr>
          <p:nvPr/>
        </p:nvGrpSpPr>
        <p:grpSpPr bwMode="auto">
          <a:xfrm>
            <a:off x="179388" y="3874589"/>
            <a:ext cx="8794750" cy="2820987"/>
            <a:chOff x="179512" y="3964292"/>
            <a:chExt cx="8794450" cy="2820995"/>
          </a:xfrm>
        </p:grpSpPr>
        <p:pic>
          <p:nvPicPr>
            <p:cNvPr id="14340" name="Picture 2"/>
            <p:cNvPicPr>
              <a:picLocks noChangeAspect="1" noChangeArrowheads="1"/>
            </p:cNvPicPr>
            <p:nvPr/>
          </p:nvPicPr>
          <p:blipFill>
            <a:blip r:embed="rId2">
              <a:extLst>
                <a:ext uri="{28A0092B-C50C-407E-A947-70E740481C1C}">
                  <a14:useLocalDpi xmlns:a14="http://schemas.microsoft.com/office/drawing/2010/main" val="0"/>
                </a:ext>
              </a:extLst>
            </a:blip>
            <a:srcRect l="44043"/>
            <a:stretch>
              <a:fillRect/>
            </a:stretch>
          </p:blipFill>
          <p:spPr bwMode="auto">
            <a:xfrm>
              <a:off x="3069443" y="3964292"/>
              <a:ext cx="2483768" cy="2820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3"/>
            <p:cNvPicPr>
              <a:picLocks noChangeAspect="1" noChangeArrowheads="1"/>
            </p:cNvPicPr>
            <p:nvPr/>
          </p:nvPicPr>
          <p:blipFill>
            <a:blip r:embed="rId3">
              <a:extLst>
                <a:ext uri="{28A0092B-C50C-407E-A947-70E740481C1C}">
                  <a14:useLocalDpi xmlns:a14="http://schemas.microsoft.com/office/drawing/2010/main" val="0"/>
                </a:ext>
              </a:extLst>
            </a:blip>
            <a:srcRect l="13815" r="5872"/>
            <a:stretch>
              <a:fillRect/>
            </a:stretch>
          </p:blipFill>
          <p:spPr bwMode="auto">
            <a:xfrm>
              <a:off x="5553211" y="3976722"/>
              <a:ext cx="3420751" cy="2796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3964292"/>
              <a:ext cx="2889931" cy="280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 name="Прямоугольник 7"/>
          <p:cNvSpPr/>
          <p:nvPr/>
        </p:nvSpPr>
        <p:spPr>
          <a:xfrm>
            <a:off x="292662" y="188640"/>
            <a:ext cx="8510978" cy="52322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lvl="0" algn="ctr">
              <a:defRPr/>
            </a:pPr>
            <a:r>
              <a:rPr lang="ru-RU" sz="28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Этап </a:t>
            </a:r>
            <a:r>
              <a:rPr lang="en-US" sz="28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III</a:t>
            </a:r>
            <a:r>
              <a:rPr lang="ru-RU" sz="28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 История создания визитной карточки</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par>
                                <p:cTn id="8" presetID="21" presetClass="entr" presetSubtype="8" fill="hold" nodeType="withEffect">
                                  <p:stCondLst>
                                    <p:cond delay="0"/>
                                  </p:stCondLst>
                                  <p:childTnLst>
                                    <p:set>
                                      <p:cBhvr>
                                        <p:cTn id="9" dur="1" fill="hold">
                                          <p:stCondLst>
                                            <p:cond delay="0"/>
                                          </p:stCondLst>
                                        </p:cTn>
                                        <p:tgtEl>
                                          <p:spTgt spid="14339"/>
                                        </p:tgtEl>
                                        <p:attrNameLst>
                                          <p:attrName>style.visibility</p:attrName>
                                        </p:attrNameLst>
                                      </p:cBhvr>
                                      <p:to>
                                        <p:strVal val="visible"/>
                                      </p:to>
                                    </p:set>
                                    <p:animEffect transition="in" filter="wheel(8)">
                                      <p:cBhvr>
                                        <p:cTn id="10" dur="1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9" name="Picture 7"/>
          <p:cNvPicPr>
            <a:picLocks noChangeAspect="1" noChangeArrowheads="1"/>
          </p:cNvPicPr>
          <p:nvPr/>
        </p:nvPicPr>
        <p:blipFill>
          <a:blip r:embed="rId2"/>
          <a:srcRect/>
          <a:stretch>
            <a:fillRect/>
          </a:stretch>
        </p:blipFill>
        <p:spPr bwMode="auto">
          <a:xfrm>
            <a:off x="428596" y="1214422"/>
            <a:ext cx="3786213" cy="249807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3560" name="Picture 8"/>
          <p:cNvPicPr>
            <a:picLocks noGrp="1" noChangeAspect="1" noChangeArrowheads="1"/>
          </p:cNvPicPr>
          <p:nvPr>
            <p:ph sz="quarter" idx="13"/>
          </p:nvPr>
        </p:nvPicPr>
        <p:blipFill>
          <a:blip r:embed="rId3"/>
          <a:stretch>
            <a:fillRect/>
          </a:stretch>
        </p:blipFill>
        <p:spPr>
          <a:xfrm>
            <a:off x="1667166" y="731838"/>
            <a:ext cx="5352467" cy="3475037"/>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Прямоугольник 7"/>
          <p:cNvSpPr/>
          <p:nvPr/>
        </p:nvSpPr>
        <p:spPr>
          <a:xfrm>
            <a:off x="714348" y="428604"/>
            <a:ext cx="7929618" cy="584775"/>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3200" b="1" i="1" dirty="0">
                <a:ln w="11430"/>
                <a:solidFill>
                  <a:srgbClr val="002060"/>
                </a:solidFill>
                <a:effectLst>
                  <a:outerShdw blurRad="50800" dist="39000" dir="5460000" algn="tl">
                    <a:srgbClr val="000000">
                      <a:alpha val="38000"/>
                    </a:srgbClr>
                  </a:outerShdw>
                </a:effectLst>
              </a:rPr>
              <a:t>Современные визитные карточки</a:t>
            </a:r>
          </a:p>
        </p:txBody>
      </p:sp>
      <p:pic>
        <p:nvPicPr>
          <p:cNvPr id="9" name="Picture 4"/>
          <p:cNvPicPr>
            <a:picLocks noChangeAspect="1" noChangeArrowheads="1"/>
          </p:cNvPicPr>
          <p:nvPr/>
        </p:nvPicPr>
        <p:blipFill>
          <a:blip r:embed="rId4"/>
          <a:srcRect l="10141" r="13802"/>
          <a:stretch>
            <a:fillRect/>
          </a:stretch>
        </p:blipFill>
        <p:spPr bwMode="auto">
          <a:xfrm>
            <a:off x="3428992" y="3571876"/>
            <a:ext cx="2143140" cy="313331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1000"/>
                                        <p:tgtEl>
                                          <p:spTgt spid="8"/>
                                        </p:tgtEl>
                                      </p:cBhvr>
                                    </p:animEffect>
                                  </p:childTnLst>
                                </p:cTn>
                              </p:par>
                              <p:par>
                                <p:cTn id="8" presetID="18" presetClass="entr" presetSubtype="6" fill="hold" nodeType="withEffect">
                                  <p:stCondLst>
                                    <p:cond delay="0"/>
                                  </p:stCondLst>
                                  <p:childTnLst>
                                    <p:set>
                                      <p:cBhvr>
                                        <p:cTn id="9" dur="1" fill="hold">
                                          <p:stCondLst>
                                            <p:cond delay="0"/>
                                          </p:stCondLst>
                                        </p:cTn>
                                        <p:tgtEl>
                                          <p:spTgt spid="23559"/>
                                        </p:tgtEl>
                                        <p:attrNameLst>
                                          <p:attrName>style.visibility</p:attrName>
                                        </p:attrNameLst>
                                      </p:cBhvr>
                                      <p:to>
                                        <p:strVal val="visible"/>
                                      </p:to>
                                    </p:set>
                                    <p:animEffect transition="in" filter="strips(downRight)">
                                      <p:cBhvr>
                                        <p:cTn id="10" dur="2000"/>
                                        <p:tgtEl>
                                          <p:spTgt spid="23559"/>
                                        </p:tgtEl>
                                      </p:cBhvr>
                                    </p:animEffect>
                                  </p:childTnLst>
                                </p:cTn>
                              </p:par>
                              <p:par>
                                <p:cTn id="11" presetID="18" presetClass="entr" presetSubtype="12" fill="hold" nodeType="withEffect">
                                  <p:stCondLst>
                                    <p:cond delay="0"/>
                                  </p:stCondLst>
                                  <p:childTnLst>
                                    <p:set>
                                      <p:cBhvr>
                                        <p:cTn id="12" dur="1" fill="hold">
                                          <p:stCondLst>
                                            <p:cond delay="0"/>
                                          </p:stCondLst>
                                        </p:cTn>
                                        <p:tgtEl>
                                          <p:spTgt spid="23560"/>
                                        </p:tgtEl>
                                        <p:attrNameLst>
                                          <p:attrName>style.visibility</p:attrName>
                                        </p:attrNameLst>
                                      </p:cBhvr>
                                      <p:to>
                                        <p:strVal val="visible"/>
                                      </p:to>
                                    </p:set>
                                    <p:animEffect transition="in" filter="strips(downLeft)">
                                      <p:cBhvr>
                                        <p:cTn id="13" dur="2000"/>
                                        <p:tgtEl>
                                          <p:spTgt spid="23560"/>
                                        </p:tgtEl>
                                      </p:cBhvr>
                                    </p:animEffect>
                                  </p:childTnLst>
                                </p:cTn>
                              </p:par>
                              <p:par>
                                <p:cTn id="14" presetID="21" presetClass="entr" presetSubtype="8"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heel(8)">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p:cNvPicPr>
            <a:picLocks noChangeAspect="1" noChangeArrowheads="1"/>
          </p:cNvPicPr>
          <p:nvPr/>
        </p:nvPicPr>
        <p:blipFill>
          <a:blip r:embed="rId2"/>
          <a:srcRect/>
          <a:stretch>
            <a:fillRect/>
          </a:stretch>
        </p:blipFill>
        <p:spPr bwMode="auto">
          <a:xfrm>
            <a:off x="571472" y="285728"/>
            <a:ext cx="7920038" cy="47117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Прямоугольник 6"/>
          <p:cNvSpPr/>
          <p:nvPr/>
        </p:nvSpPr>
        <p:spPr>
          <a:xfrm>
            <a:off x="571472" y="5072074"/>
            <a:ext cx="7929618" cy="156966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3200" b="1" i="1" dirty="0">
                <a:ln w="11430"/>
                <a:solidFill>
                  <a:srgbClr val="002060"/>
                </a:solidFill>
                <a:effectLst>
                  <a:outerShdw blurRad="50800" dist="39000" dir="5460000" algn="tl">
                    <a:srgbClr val="000000">
                      <a:alpha val="38000"/>
                    </a:srgbClr>
                  </a:outerShdw>
                </a:effectLst>
              </a:rPr>
              <a:t>Современная визитная карточка,</a:t>
            </a:r>
          </a:p>
          <a:p>
            <a:pPr algn="ctr">
              <a:defRPr/>
            </a:pPr>
            <a:r>
              <a:rPr lang="ru-RU" sz="3200" b="1" i="1" dirty="0">
                <a:ln w="11430"/>
                <a:solidFill>
                  <a:srgbClr val="002060"/>
                </a:solidFill>
                <a:effectLst>
                  <a:outerShdw blurRad="50800" dist="39000" dir="5460000" algn="tl">
                    <a:srgbClr val="000000">
                      <a:alpha val="38000"/>
                    </a:srgbClr>
                  </a:outerShdw>
                </a:effectLst>
              </a:rPr>
              <a:t>выполненная на тончайшей </a:t>
            </a:r>
          </a:p>
          <a:p>
            <a:pPr algn="ctr">
              <a:defRPr/>
            </a:pPr>
            <a:r>
              <a:rPr lang="ru-RU" sz="3200" b="1" i="1" dirty="0">
                <a:ln w="11430"/>
                <a:solidFill>
                  <a:srgbClr val="002060"/>
                </a:solidFill>
                <a:effectLst>
                  <a:outerShdw blurRad="50800" dist="39000" dir="5460000" algn="tl">
                    <a:srgbClr val="000000">
                      <a:alpha val="38000"/>
                    </a:srgbClr>
                  </a:outerShdw>
                </a:effectLst>
              </a:rPr>
              <a:t>деревянной пластине</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8" fill="hold" nodeType="with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wheel(8)">
                                      <p:cBhvr>
                                        <p:cTn id="7" dur="2000"/>
                                        <p:tgtEl>
                                          <p:spTgt spid="19460"/>
                                        </p:tgtEl>
                                      </p:cBhvr>
                                    </p:animEffect>
                                  </p:childTnLst>
                                </p:cTn>
                              </p:par>
                              <p:par>
                                <p:cTn id="8" presetID="2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edg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Содержимое 2"/>
          <p:cNvSpPr>
            <a:spLocks noGrp="1"/>
          </p:cNvSpPr>
          <p:nvPr>
            <p:ph sz="quarter" idx="13"/>
          </p:nvPr>
        </p:nvSpPr>
        <p:spPr>
          <a:xfrm>
            <a:off x="1259632" y="1988840"/>
            <a:ext cx="6400800" cy="3474720"/>
          </a:xfrm>
        </p:spPr>
        <p:txBody>
          <a:bodyPr/>
          <a:lstStyle/>
          <a:p>
            <a:pPr eaLnBrk="1" hangingPunct="1"/>
            <a:r>
              <a:rPr lang="ru-RU" b="1"/>
              <a:t>Личные </a:t>
            </a:r>
          </a:p>
          <a:p>
            <a:pPr eaLnBrk="1" hangingPunct="1"/>
            <a:r>
              <a:rPr lang="ru-RU" b="1"/>
              <a:t>Личные деловые </a:t>
            </a:r>
          </a:p>
          <a:p>
            <a:pPr eaLnBrk="1" hangingPunct="1"/>
            <a:r>
              <a:rPr lang="ru-RU" b="1"/>
              <a:t>Личные деловые корпоративные </a:t>
            </a:r>
          </a:p>
          <a:p>
            <a:pPr eaLnBrk="1" hangingPunct="1"/>
            <a:r>
              <a:rPr lang="ru-RU" b="1"/>
              <a:t>Корпоративные </a:t>
            </a:r>
          </a:p>
          <a:p>
            <a:pPr eaLnBrk="1" hangingPunct="1"/>
            <a:r>
              <a:rPr lang="ru-RU" b="1"/>
              <a:t>Рекламно-информационные </a:t>
            </a:r>
          </a:p>
          <a:p>
            <a:pPr eaLnBrk="1" hangingPunct="1"/>
            <a:endParaRPr lang="ru-RU"/>
          </a:p>
        </p:txBody>
      </p:sp>
      <p:sp>
        <p:nvSpPr>
          <p:cNvPr id="4" name="Прямоугольник 3"/>
          <p:cNvSpPr/>
          <p:nvPr/>
        </p:nvSpPr>
        <p:spPr>
          <a:xfrm>
            <a:off x="714348" y="500042"/>
            <a:ext cx="7929618" cy="800219"/>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46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Виды визитных карточек</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1000"/>
                                        <p:tgtEl>
                                          <p:spTgt spid="4"/>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8434">
                                            <p:txEl>
                                              <p:pRg st="0" end="0"/>
                                            </p:txEl>
                                          </p:spTgt>
                                        </p:tgtEl>
                                        <p:attrNameLst>
                                          <p:attrName>style.visibility</p:attrName>
                                        </p:attrNameLst>
                                      </p:cBhvr>
                                      <p:to>
                                        <p:strVal val="visible"/>
                                      </p:to>
                                    </p:set>
                                    <p:animEffect transition="in" filter="wipe(left)">
                                      <p:cBhvr>
                                        <p:cTn id="11" dur="1000"/>
                                        <p:tgtEl>
                                          <p:spTgt spid="18434">
                                            <p:txEl>
                                              <p:pRg st="0" end="0"/>
                                            </p:txEl>
                                          </p:spTgt>
                                        </p:tgtEl>
                                      </p:cBhvr>
                                    </p:animEffect>
                                  </p:childTnLst>
                                </p:cTn>
                              </p:par>
                            </p:childTnLst>
                          </p:cTn>
                        </p:par>
                        <p:par>
                          <p:cTn id="12" fill="hold" nodeType="afterGroup">
                            <p:stCondLst>
                              <p:cond delay="2000"/>
                            </p:stCondLst>
                            <p:childTnLst>
                              <p:par>
                                <p:cTn id="13" presetID="22" presetClass="entr" presetSubtype="8" fill="hold" nodeType="afterEffect">
                                  <p:stCondLst>
                                    <p:cond delay="0"/>
                                  </p:stCondLst>
                                  <p:childTnLst>
                                    <p:set>
                                      <p:cBhvr>
                                        <p:cTn id="14" dur="1" fill="hold">
                                          <p:stCondLst>
                                            <p:cond delay="0"/>
                                          </p:stCondLst>
                                        </p:cTn>
                                        <p:tgtEl>
                                          <p:spTgt spid="18434">
                                            <p:txEl>
                                              <p:pRg st="1" end="1"/>
                                            </p:txEl>
                                          </p:spTgt>
                                        </p:tgtEl>
                                        <p:attrNameLst>
                                          <p:attrName>style.visibility</p:attrName>
                                        </p:attrNameLst>
                                      </p:cBhvr>
                                      <p:to>
                                        <p:strVal val="visible"/>
                                      </p:to>
                                    </p:set>
                                    <p:animEffect transition="in" filter="wipe(left)">
                                      <p:cBhvr>
                                        <p:cTn id="15" dur="1000"/>
                                        <p:tgtEl>
                                          <p:spTgt spid="18434">
                                            <p:txEl>
                                              <p:pRg st="1" end="1"/>
                                            </p:txEl>
                                          </p:spTgt>
                                        </p:tgtEl>
                                      </p:cBhvr>
                                    </p:animEffect>
                                  </p:childTnLst>
                                </p:cTn>
                              </p:par>
                            </p:childTnLst>
                          </p:cTn>
                        </p:par>
                        <p:par>
                          <p:cTn id="16" fill="hold" nodeType="afterGroup">
                            <p:stCondLst>
                              <p:cond delay="3000"/>
                            </p:stCondLst>
                            <p:childTnLst>
                              <p:par>
                                <p:cTn id="17" presetID="22" presetClass="entr" presetSubtype="8" fill="hold" nodeType="afterEffect">
                                  <p:stCondLst>
                                    <p:cond delay="0"/>
                                  </p:stCondLst>
                                  <p:childTnLst>
                                    <p:set>
                                      <p:cBhvr>
                                        <p:cTn id="18" dur="1" fill="hold">
                                          <p:stCondLst>
                                            <p:cond delay="0"/>
                                          </p:stCondLst>
                                        </p:cTn>
                                        <p:tgtEl>
                                          <p:spTgt spid="18434">
                                            <p:txEl>
                                              <p:pRg st="2" end="2"/>
                                            </p:txEl>
                                          </p:spTgt>
                                        </p:tgtEl>
                                        <p:attrNameLst>
                                          <p:attrName>style.visibility</p:attrName>
                                        </p:attrNameLst>
                                      </p:cBhvr>
                                      <p:to>
                                        <p:strVal val="visible"/>
                                      </p:to>
                                    </p:set>
                                    <p:animEffect transition="in" filter="wipe(left)">
                                      <p:cBhvr>
                                        <p:cTn id="19" dur="1000"/>
                                        <p:tgtEl>
                                          <p:spTgt spid="18434">
                                            <p:txEl>
                                              <p:pRg st="2" end="2"/>
                                            </p:txEl>
                                          </p:spTgt>
                                        </p:tgtEl>
                                      </p:cBhvr>
                                    </p:animEffect>
                                  </p:childTnLst>
                                </p:cTn>
                              </p:par>
                            </p:childTnLst>
                          </p:cTn>
                        </p:par>
                        <p:par>
                          <p:cTn id="20" fill="hold" nodeType="afterGroup">
                            <p:stCondLst>
                              <p:cond delay="4000"/>
                            </p:stCondLst>
                            <p:childTnLst>
                              <p:par>
                                <p:cTn id="21" presetID="22" presetClass="entr" presetSubtype="8" fill="hold" nodeType="afterEffect">
                                  <p:stCondLst>
                                    <p:cond delay="0"/>
                                  </p:stCondLst>
                                  <p:childTnLst>
                                    <p:set>
                                      <p:cBhvr>
                                        <p:cTn id="22" dur="1" fill="hold">
                                          <p:stCondLst>
                                            <p:cond delay="0"/>
                                          </p:stCondLst>
                                        </p:cTn>
                                        <p:tgtEl>
                                          <p:spTgt spid="18434">
                                            <p:txEl>
                                              <p:pRg st="3" end="3"/>
                                            </p:txEl>
                                          </p:spTgt>
                                        </p:tgtEl>
                                        <p:attrNameLst>
                                          <p:attrName>style.visibility</p:attrName>
                                        </p:attrNameLst>
                                      </p:cBhvr>
                                      <p:to>
                                        <p:strVal val="visible"/>
                                      </p:to>
                                    </p:set>
                                    <p:animEffect transition="in" filter="wipe(left)">
                                      <p:cBhvr>
                                        <p:cTn id="23" dur="1000"/>
                                        <p:tgtEl>
                                          <p:spTgt spid="18434">
                                            <p:txEl>
                                              <p:pRg st="3" end="3"/>
                                            </p:txEl>
                                          </p:spTgt>
                                        </p:tgtEl>
                                      </p:cBhvr>
                                    </p:animEffect>
                                  </p:childTnLst>
                                </p:cTn>
                              </p:par>
                            </p:childTnLst>
                          </p:cTn>
                        </p:par>
                        <p:par>
                          <p:cTn id="24" fill="hold" nodeType="afterGroup">
                            <p:stCondLst>
                              <p:cond delay="5000"/>
                            </p:stCondLst>
                            <p:childTnLst>
                              <p:par>
                                <p:cTn id="25" presetID="22" presetClass="entr" presetSubtype="8" fill="hold" nodeType="afterEffect">
                                  <p:stCondLst>
                                    <p:cond delay="0"/>
                                  </p:stCondLst>
                                  <p:childTnLst>
                                    <p:set>
                                      <p:cBhvr>
                                        <p:cTn id="26" dur="1" fill="hold">
                                          <p:stCondLst>
                                            <p:cond delay="0"/>
                                          </p:stCondLst>
                                        </p:cTn>
                                        <p:tgtEl>
                                          <p:spTgt spid="18434">
                                            <p:txEl>
                                              <p:pRg st="4" end="4"/>
                                            </p:txEl>
                                          </p:spTgt>
                                        </p:tgtEl>
                                        <p:attrNameLst>
                                          <p:attrName>style.visibility</p:attrName>
                                        </p:attrNameLst>
                                      </p:cBhvr>
                                      <p:to>
                                        <p:strVal val="visible"/>
                                      </p:to>
                                    </p:set>
                                    <p:animEffect transition="in" filter="wipe(left)">
                                      <p:cBhvr>
                                        <p:cTn id="27" dur="1000"/>
                                        <p:tgtEl>
                                          <p:spTgt spid="1843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sz="quarter" idx="13"/>
          </p:nvPr>
        </p:nvSpPr>
        <p:spPr>
          <a:xfrm>
            <a:off x="1211339" y="2492896"/>
            <a:ext cx="6400800" cy="3474720"/>
          </a:xfrm>
        </p:spPr>
        <p:txBody>
          <a:bodyPr/>
          <a:lstStyle/>
          <a:p>
            <a:pPr eaLnBrk="1" hangingPunct="1"/>
            <a:r>
              <a:rPr lang="ru-RU" b="1" dirty="0"/>
              <a:t>Название  учреждения  или  организации</a:t>
            </a:r>
          </a:p>
          <a:p>
            <a:pPr eaLnBrk="1" hangingPunct="1"/>
            <a:r>
              <a:rPr lang="ru-RU" b="1" dirty="0"/>
              <a:t>ФИО</a:t>
            </a:r>
          </a:p>
          <a:p>
            <a:pPr eaLnBrk="1" hangingPunct="1"/>
            <a:r>
              <a:rPr lang="ru-RU" b="1" dirty="0"/>
              <a:t>Должность</a:t>
            </a:r>
          </a:p>
          <a:p>
            <a:pPr eaLnBrk="1" hangingPunct="1"/>
            <a:r>
              <a:rPr lang="ru-RU" b="1" dirty="0"/>
              <a:t>Адрес</a:t>
            </a:r>
          </a:p>
          <a:p>
            <a:pPr eaLnBrk="1" hangingPunct="1"/>
            <a:r>
              <a:rPr lang="ru-RU" b="1" dirty="0"/>
              <a:t>Телефон</a:t>
            </a:r>
          </a:p>
          <a:p>
            <a:pPr eaLnBrk="1" hangingPunct="1"/>
            <a:r>
              <a:rPr lang="ru-RU" b="1" dirty="0"/>
              <a:t>Адрес электронной  п</a:t>
            </a:r>
            <a:r>
              <a:rPr lang="en-US" b="1" dirty="0"/>
              <a:t>o</a:t>
            </a:r>
            <a:r>
              <a:rPr lang="ru-RU" b="1" dirty="0" err="1"/>
              <a:t>чты</a:t>
            </a:r>
            <a:r>
              <a:rPr lang="ru-RU" b="1" dirty="0"/>
              <a:t>  (</a:t>
            </a:r>
            <a:r>
              <a:rPr lang="en-US" b="1" dirty="0"/>
              <a:t>E</a:t>
            </a:r>
            <a:r>
              <a:rPr lang="ru-RU" b="1" dirty="0"/>
              <a:t>-</a:t>
            </a:r>
            <a:r>
              <a:rPr lang="en-US" b="1" dirty="0"/>
              <a:t>mail </a:t>
            </a:r>
            <a:r>
              <a:rPr lang="ru-RU" b="1" dirty="0"/>
              <a:t>)</a:t>
            </a:r>
          </a:p>
        </p:txBody>
      </p:sp>
      <p:sp>
        <p:nvSpPr>
          <p:cNvPr id="7" name="Прямоугольник 6"/>
          <p:cNvSpPr/>
          <p:nvPr/>
        </p:nvSpPr>
        <p:spPr>
          <a:xfrm>
            <a:off x="179512" y="500042"/>
            <a:ext cx="8464454" cy="1508105"/>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46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Содержание визитной карточки</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1000"/>
                                        <p:tgtEl>
                                          <p:spTgt spid="7"/>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7410">
                                            <p:txEl>
                                              <p:pRg st="0" end="0"/>
                                            </p:txEl>
                                          </p:spTgt>
                                        </p:tgtEl>
                                        <p:attrNameLst>
                                          <p:attrName>style.visibility</p:attrName>
                                        </p:attrNameLst>
                                      </p:cBhvr>
                                      <p:to>
                                        <p:strVal val="visible"/>
                                      </p:to>
                                    </p:set>
                                    <p:animEffect transition="in" filter="wipe(left)">
                                      <p:cBhvr>
                                        <p:cTn id="11" dur="2000"/>
                                        <p:tgtEl>
                                          <p:spTgt spid="17410">
                                            <p:txEl>
                                              <p:pRg st="0" end="0"/>
                                            </p:txEl>
                                          </p:spTgt>
                                        </p:tgtEl>
                                      </p:cBhvr>
                                    </p:animEffect>
                                  </p:childTnLst>
                                </p:cTn>
                              </p:par>
                            </p:childTnLst>
                          </p:cTn>
                        </p:par>
                        <p:par>
                          <p:cTn id="12" fill="hold" nodeType="afterGroup">
                            <p:stCondLst>
                              <p:cond delay="3000"/>
                            </p:stCondLst>
                            <p:childTnLst>
                              <p:par>
                                <p:cTn id="13" presetID="22" presetClass="entr" presetSubtype="8" fill="hold" nodeType="afterEffect">
                                  <p:stCondLst>
                                    <p:cond delay="0"/>
                                  </p:stCondLst>
                                  <p:childTnLst>
                                    <p:set>
                                      <p:cBhvr>
                                        <p:cTn id="14" dur="1" fill="hold">
                                          <p:stCondLst>
                                            <p:cond delay="0"/>
                                          </p:stCondLst>
                                        </p:cTn>
                                        <p:tgtEl>
                                          <p:spTgt spid="17410">
                                            <p:txEl>
                                              <p:pRg st="1" end="1"/>
                                            </p:txEl>
                                          </p:spTgt>
                                        </p:tgtEl>
                                        <p:attrNameLst>
                                          <p:attrName>style.visibility</p:attrName>
                                        </p:attrNameLst>
                                      </p:cBhvr>
                                      <p:to>
                                        <p:strVal val="visible"/>
                                      </p:to>
                                    </p:set>
                                    <p:animEffect transition="in" filter="wipe(left)">
                                      <p:cBhvr>
                                        <p:cTn id="15" dur="1000"/>
                                        <p:tgtEl>
                                          <p:spTgt spid="17410">
                                            <p:txEl>
                                              <p:pRg st="1" end="1"/>
                                            </p:txEl>
                                          </p:spTgt>
                                        </p:tgtEl>
                                      </p:cBhvr>
                                    </p:animEffect>
                                  </p:childTnLst>
                                </p:cTn>
                              </p:par>
                            </p:childTnLst>
                          </p:cTn>
                        </p:par>
                        <p:par>
                          <p:cTn id="16" fill="hold" nodeType="afterGroup">
                            <p:stCondLst>
                              <p:cond delay="4000"/>
                            </p:stCondLst>
                            <p:childTnLst>
                              <p:par>
                                <p:cTn id="17" presetID="22" presetClass="entr" presetSubtype="8" fill="hold" nodeType="afterEffect">
                                  <p:stCondLst>
                                    <p:cond delay="0"/>
                                  </p:stCondLst>
                                  <p:childTnLst>
                                    <p:set>
                                      <p:cBhvr>
                                        <p:cTn id="18" dur="1" fill="hold">
                                          <p:stCondLst>
                                            <p:cond delay="0"/>
                                          </p:stCondLst>
                                        </p:cTn>
                                        <p:tgtEl>
                                          <p:spTgt spid="17410">
                                            <p:txEl>
                                              <p:pRg st="2" end="2"/>
                                            </p:txEl>
                                          </p:spTgt>
                                        </p:tgtEl>
                                        <p:attrNameLst>
                                          <p:attrName>style.visibility</p:attrName>
                                        </p:attrNameLst>
                                      </p:cBhvr>
                                      <p:to>
                                        <p:strVal val="visible"/>
                                      </p:to>
                                    </p:set>
                                    <p:animEffect transition="in" filter="wipe(left)">
                                      <p:cBhvr>
                                        <p:cTn id="19" dur="1000"/>
                                        <p:tgtEl>
                                          <p:spTgt spid="17410">
                                            <p:txEl>
                                              <p:pRg st="2" end="2"/>
                                            </p:txEl>
                                          </p:spTgt>
                                        </p:tgtEl>
                                      </p:cBhvr>
                                    </p:animEffect>
                                  </p:childTnLst>
                                </p:cTn>
                              </p:par>
                            </p:childTnLst>
                          </p:cTn>
                        </p:par>
                        <p:par>
                          <p:cTn id="20" fill="hold" nodeType="afterGroup">
                            <p:stCondLst>
                              <p:cond delay="5000"/>
                            </p:stCondLst>
                            <p:childTnLst>
                              <p:par>
                                <p:cTn id="21" presetID="22" presetClass="entr" presetSubtype="8" fill="hold" nodeType="afterEffect">
                                  <p:stCondLst>
                                    <p:cond delay="0"/>
                                  </p:stCondLst>
                                  <p:childTnLst>
                                    <p:set>
                                      <p:cBhvr>
                                        <p:cTn id="22" dur="1" fill="hold">
                                          <p:stCondLst>
                                            <p:cond delay="0"/>
                                          </p:stCondLst>
                                        </p:cTn>
                                        <p:tgtEl>
                                          <p:spTgt spid="17410">
                                            <p:txEl>
                                              <p:pRg st="3" end="3"/>
                                            </p:txEl>
                                          </p:spTgt>
                                        </p:tgtEl>
                                        <p:attrNameLst>
                                          <p:attrName>style.visibility</p:attrName>
                                        </p:attrNameLst>
                                      </p:cBhvr>
                                      <p:to>
                                        <p:strVal val="visible"/>
                                      </p:to>
                                    </p:set>
                                    <p:animEffect transition="in" filter="wipe(left)">
                                      <p:cBhvr>
                                        <p:cTn id="23" dur="500"/>
                                        <p:tgtEl>
                                          <p:spTgt spid="17410">
                                            <p:txEl>
                                              <p:pRg st="3" end="3"/>
                                            </p:txEl>
                                          </p:spTgt>
                                        </p:tgtEl>
                                      </p:cBhvr>
                                    </p:animEffect>
                                  </p:childTnLst>
                                </p:cTn>
                              </p:par>
                            </p:childTnLst>
                          </p:cTn>
                        </p:par>
                        <p:par>
                          <p:cTn id="24" fill="hold" nodeType="afterGroup">
                            <p:stCondLst>
                              <p:cond delay="5500"/>
                            </p:stCondLst>
                            <p:childTnLst>
                              <p:par>
                                <p:cTn id="25" presetID="22" presetClass="entr" presetSubtype="8" fill="hold" nodeType="afterEffect">
                                  <p:stCondLst>
                                    <p:cond delay="0"/>
                                  </p:stCondLst>
                                  <p:childTnLst>
                                    <p:set>
                                      <p:cBhvr>
                                        <p:cTn id="26" dur="1" fill="hold">
                                          <p:stCondLst>
                                            <p:cond delay="0"/>
                                          </p:stCondLst>
                                        </p:cTn>
                                        <p:tgtEl>
                                          <p:spTgt spid="17410">
                                            <p:txEl>
                                              <p:pRg st="4" end="4"/>
                                            </p:txEl>
                                          </p:spTgt>
                                        </p:tgtEl>
                                        <p:attrNameLst>
                                          <p:attrName>style.visibility</p:attrName>
                                        </p:attrNameLst>
                                      </p:cBhvr>
                                      <p:to>
                                        <p:strVal val="visible"/>
                                      </p:to>
                                    </p:set>
                                    <p:animEffect transition="in" filter="wipe(left)">
                                      <p:cBhvr>
                                        <p:cTn id="27" dur="1000"/>
                                        <p:tgtEl>
                                          <p:spTgt spid="17410">
                                            <p:txEl>
                                              <p:pRg st="4" end="4"/>
                                            </p:txEl>
                                          </p:spTgt>
                                        </p:tgtEl>
                                      </p:cBhvr>
                                    </p:animEffect>
                                  </p:childTnLst>
                                </p:cTn>
                              </p:par>
                            </p:childTnLst>
                          </p:cTn>
                        </p:par>
                        <p:par>
                          <p:cTn id="28" fill="hold" nodeType="afterGroup">
                            <p:stCondLst>
                              <p:cond delay="6500"/>
                            </p:stCondLst>
                            <p:childTnLst>
                              <p:par>
                                <p:cTn id="29" presetID="22" presetClass="entr" presetSubtype="8" fill="hold" nodeType="afterEffect">
                                  <p:stCondLst>
                                    <p:cond delay="0"/>
                                  </p:stCondLst>
                                  <p:childTnLst>
                                    <p:set>
                                      <p:cBhvr>
                                        <p:cTn id="30" dur="1" fill="hold">
                                          <p:stCondLst>
                                            <p:cond delay="0"/>
                                          </p:stCondLst>
                                        </p:cTn>
                                        <p:tgtEl>
                                          <p:spTgt spid="17410">
                                            <p:txEl>
                                              <p:pRg st="5" end="5"/>
                                            </p:txEl>
                                          </p:spTgt>
                                        </p:tgtEl>
                                        <p:attrNameLst>
                                          <p:attrName>style.visibility</p:attrName>
                                        </p:attrNameLst>
                                      </p:cBhvr>
                                      <p:to>
                                        <p:strVal val="visible"/>
                                      </p:to>
                                    </p:set>
                                    <p:animEffect transition="in" filter="wipe(left)">
                                      <p:cBhvr>
                                        <p:cTn id="31" dur="1000"/>
                                        <p:tgtEl>
                                          <p:spTgt spid="174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4216" y="188640"/>
            <a:ext cx="8712968" cy="1143000"/>
          </a:xfrm>
        </p:spPr>
        <p:txBody>
          <a:bodyPr>
            <a:normAutofit/>
          </a:bodyPr>
          <a:lstStyle/>
          <a:p>
            <a:pPr marL="0" indent="0">
              <a:buNone/>
            </a:pPr>
            <a:r>
              <a:rPr lang="ru-RU" dirty="0"/>
              <a:t>Программы для создания визитных карточек</a:t>
            </a:r>
          </a:p>
        </p:txBody>
      </p:sp>
      <p:pic>
        <p:nvPicPr>
          <p:cNvPr id="6146" name="Picture 2" descr="http://alena-cvetaeva.ru/wp-content/uploads/2016/03/21667-chastichnaya-pokraska-avto-ballonchiko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844591"/>
            <a:ext cx="6408712" cy="473062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feyzedinalpkiray.com/photo/55f360960007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891925"/>
            <a:ext cx="6781800" cy="46832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611560" y="1672927"/>
            <a:ext cx="8244408" cy="5170646"/>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err="1">
                <a:ln>
                  <a:noFill/>
                </a:ln>
                <a:solidFill>
                  <a:srgbClr val="002060"/>
                </a:solidFill>
                <a:effectLst/>
                <a:latin typeface="Verdana" pitchFamily="34" charset="0"/>
                <a:ea typeface="Times New Roman" pitchFamily="18" charset="0"/>
                <a:cs typeface="Arial" pitchFamily="34" charset="0"/>
                <a:hlinkClick r:id="rId4" tooltip="Business Designer Card Plus 10.2.0.0"/>
              </a:rPr>
              <a:t>Business</a:t>
            </a:r>
            <a:r>
              <a:rPr kumimoji="0" lang="ru-RU" sz="2200" b="0" i="0" u="none" strike="noStrike" cap="none" normalizeH="0" baseline="0" dirty="0">
                <a:ln>
                  <a:noFill/>
                </a:ln>
                <a:solidFill>
                  <a:srgbClr val="002060"/>
                </a:solidFill>
                <a:effectLst/>
                <a:latin typeface="Verdana" pitchFamily="34" charset="0"/>
                <a:ea typeface="Times New Roman" pitchFamily="18" charset="0"/>
                <a:cs typeface="Arial" pitchFamily="34" charset="0"/>
                <a:hlinkClick r:id="rId4" tooltip="Business Designer Card Plus 10.2.0.0"/>
              </a:rPr>
              <a:t> </a:t>
            </a:r>
            <a:r>
              <a:rPr kumimoji="0" lang="ru-RU" sz="2200" b="0" i="0" u="none" strike="noStrike" cap="none" normalizeH="0" baseline="0" dirty="0" err="1">
                <a:ln>
                  <a:noFill/>
                </a:ln>
                <a:solidFill>
                  <a:srgbClr val="002060"/>
                </a:solidFill>
                <a:effectLst/>
                <a:latin typeface="Verdana" pitchFamily="34" charset="0"/>
                <a:ea typeface="Times New Roman" pitchFamily="18" charset="0"/>
                <a:cs typeface="Arial" pitchFamily="34" charset="0"/>
                <a:hlinkClick r:id="rId4" tooltip="Business Designer Card Plus 10.2.0.0"/>
              </a:rPr>
              <a:t>Designer</a:t>
            </a:r>
            <a:r>
              <a:rPr kumimoji="0" lang="ru-RU" sz="2200" b="0" i="0" u="none" strike="noStrike" cap="none" normalizeH="0" baseline="0" dirty="0">
                <a:ln>
                  <a:noFill/>
                </a:ln>
                <a:solidFill>
                  <a:srgbClr val="002060"/>
                </a:solidFill>
                <a:effectLst/>
                <a:latin typeface="Verdana" pitchFamily="34" charset="0"/>
                <a:ea typeface="Times New Roman" pitchFamily="18" charset="0"/>
                <a:cs typeface="Arial" pitchFamily="34" charset="0"/>
                <a:hlinkClick r:id="rId4" tooltip="Business Designer Card Plus 10.2.0.0"/>
              </a:rPr>
              <a:t> </a:t>
            </a:r>
            <a:r>
              <a:rPr kumimoji="0" lang="ru-RU" sz="2200" b="0" i="0" u="none" strike="noStrike" cap="none" normalizeH="0" baseline="0" dirty="0" err="1">
                <a:ln>
                  <a:noFill/>
                </a:ln>
                <a:solidFill>
                  <a:srgbClr val="002060"/>
                </a:solidFill>
                <a:effectLst/>
                <a:latin typeface="Verdana" pitchFamily="34" charset="0"/>
                <a:ea typeface="Times New Roman" pitchFamily="18" charset="0"/>
                <a:cs typeface="Arial" pitchFamily="34" charset="0"/>
                <a:hlinkClick r:id="rId4" tooltip="Business Designer Card Plus 10.2.0.0"/>
              </a:rPr>
              <a:t>Card</a:t>
            </a:r>
            <a:r>
              <a:rPr kumimoji="0" lang="ru-RU" sz="2200" b="0" i="0" u="none" strike="noStrike" cap="none" normalizeH="0" baseline="0" dirty="0">
                <a:ln>
                  <a:noFill/>
                </a:ln>
                <a:solidFill>
                  <a:srgbClr val="002060"/>
                </a:solidFill>
                <a:effectLst/>
                <a:latin typeface="Verdana" pitchFamily="34" charset="0"/>
                <a:ea typeface="Times New Roman" pitchFamily="18" charset="0"/>
                <a:cs typeface="Arial" pitchFamily="34" charset="0"/>
                <a:hlinkClick r:id="rId4" tooltip="Business Designer Card Plus 10.2.0.0"/>
              </a:rPr>
              <a:t> </a:t>
            </a:r>
            <a:r>
              <a:rPr kumimoji="0" lang="ru-RU" sz="2200" b="0" i="0" u="none" strike="noStrike" cap="none" normalizeH="0" baseline="0" dirty="0" err="1">
                <a:ln>
                  <a:noFill/>
                </a:ln>
                <a:solidFill>
                  <a:srgbClr val="002060"/>
                </a:solidFill>
                <a:effectLst/>
                <a:latin typeface="Verdana" pitchFamily="34" charset="0"/>
                <a:ea typeface="Times New Roman" pitchFamily="18" charset="0"/>
                <a:cs typeface="Arial" pitchFamily="34" charset="0"/>
                <a:hlinkClick r:id="rId4" tooltip="Business Designer Card Plus 10.2.0.0"/>
              </a:rPr>
              <a:t>Plus</a:t>
            </a:r>
            <a:r>
              <a:rPr kumimoji="0" lang="ru-RU" sz="2200" b="0" i="0" u="none" strike="noStrike" cap="none" normalizeH="0" baseline="0" dirty="0">
                <a:ln>
                  <a:noFill/>
                </a:ln>
                <a:solidFill>
                  <a:srgbClr val="002060"/>
                </a:solidFill>
                <a:effectLst/>
                <a:latin typeface="Verdana" pitchFamily="34" charset="0"/>
                <a:ea typeface="Times New Roman" pitchFamily="18" charset="0"/>
                <a:cs typeface="Arial" pitchFamily="34" charset="0"/>
                <a:hlinkClick r:id="rId4" tooltip="Business Designer Card Plus 10.2.0.0"/>
              </a:rPr>
              <a:t> 10.2.0.0</a:t>
            </a:r>
            <a:br>
              <a:rPr kumimoji="0" lang="ru-RU" sz="2200" b="0" i="0" u="none" strike="noStrike" cap="none" normalizeH="0" baseline="0" dirty="0">
                <a:ln>
                  <a:noFill/>
                </a:ln>
                <a:solidFill>
                  <a:srgbClr val="002060"/>
                </a:solidFill>
                <a:effectLst/>
                <a:latin typeface="Verdana" pitchFamily="34" charset="0"/>
                <a:ea typeface="Times New Roman" pitchFamily="18" charset="0"/>
                <a:cs typeface="Arial" pitchFamily="34" charset="0"/>
              </a:rPr>
            </a:br>
            <a:r>
              <a:rPr kumimoji="0" lang="ru-RU" sz="2200" b="0" i="0" u="none" strike="noStrike" cap="none" normalizeH="0" baseline="0" dirty="0">
                <a:ln>
                  <a:noFill/>
                </a:ln>
                <a:solidFill>
                  <a:srgbClr val="3E3E3E"/>
                </a:solidFill>
                <a:effectLst/>
                <a:latin typeface="Verdana" pitchFamily="34" charset="0"/>
                <a:ea typeface="Times New Roman" pitchFamily="18" charset="0"/>
                <a:cs typeface="Arial" pitchFamily="34" charset="0"/>
              </a:rPr>
              <a:t>Мощная программа разработана для пользователей, которые хотят с легкостью изготовлять и печатать собственные визитки.</a:t>
            </a:r>
            <a:endParaRPr kumimoji="0" lang="ru-RU" sz="22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200" b="0" i="0" u="none" strike="noStrike" cap="none" normalizeH="0" baseline="0" dirty="0" err="1">
                <a:ln>
                  <a:noFill/>
                </a:ln>
                <a:solidFill>
                  <a:srgbClr val="404040"/>
                </a:solidFill>
                <a:effectLst/>
                <a:latin typeface="Verdana" pitchFamily="34" charset="0"/>
                <a:ea typeface="Times New Roman" pitchFamily="18" charset="0"/>
                <a:cs typeface="Arial" pitchFamily="34" charset="0"/>
                <a:hlinkClick r:id="rId5" tooltip="Clickable Card 4.0"/>
              </a:rPr>
              <a:t>Clickable</a:t>
            </a:r>
            <a:r>
              <a:rPr kumimoji="0" lang="ru-RU" sz="2200" b="0" i="0" u="none" strike="noStrike" cap="none" normalizeH="0" baseline="0" dirty="0">
                <a:ln>
                  <a:noFill/>
                </a:ln>
                <a:solidFill>
                  <a:srgbClr val="404040"/>
                </a:solidFill>
                <a:effectLst/>
                <a:latin typeface="Verdana" pitchFamily="34" charset="0"/>
                <a:ea typeface="Times New Roman" pitchFamily="18" charset="0"/>
                <a:cs typeface="Arial" pitchFamily="34" charset="0"/>
                <a:hlinkClick r:id="rId5" tooltip="Clickable Card 4.0"/>
              </a:rPr>
              <a:t> </a:t>
            </a:r>
            <a:r>
              <a:rPr kumimoji="0" lang="ru-RU" sz="2200" b="0" i="0" u="none" strike="noStrike" cap="none" normalizeH="0" baseline="0" dirty="0" err="1">
                <a:ln>
                  <a:noFill/>
                </a:ln>
                <a:solidFill>
                  <a:srgbClr val="404040"/>
                </a:solidFill>
                <a:effectLst/>
                <a:latin typeface="Verdana" pitchFamily="34" charset="0"/>
                <a:ea typeface="Times New Roman" pitchFamily="18" charset="0"/>
                <a:cs typeface="Arial" pitchFamily="34" charset="0"/>
                <a:hlinkClick r:id="rId5" tooltip="Clickable Card 4.0"/>
              </a:rPr>
              <a:t>Card</a:t>
            </a:r>
            <a:r>
              <a:rPr kumimoji="0" lang="ru-RU" sz="2200" b="0" i="0" u="none" strike="noStrike" cap="none" normalizeH="0" baseline="0" dirty="0">
                <a:ln>
                  <a:noFill/>
                </a:ln>
                <a:solidFill>
                  <a:srgbClr val="404040"/>
                </a:solidFill>
                <a:effectLst/>
                <a:latin typeface="Verdana" pitchFamily="34" charset="0"/>
                <a:ea typeface="Times New Roman" pitchFamily="18" charset="0"/>
                <a:cs typeface="Arial" pitchFamily="34" charset="0"/>
                <a:hlinkClick r:id="rId5" tooltip="Clickable Card 4.0"/>
              </a:rPr>
              <a:t> 4.0</a:t>
            </a:r>
            <a:br>
              <a:rPr kumimoji="0" lang="ru-RU" sz="2200" b="0" i="0" u="none" strike="noStrike" cap="none" normalizeH="0" baseline="0" dirty="0">
                <a:ln>
                  <a:noFill/>
                </a:ln>
                <a:solidFill>
                  <a:srgbClr val="3E3E3E"/>
                </a:solidFill>
                <a:effectLst/>
                <a:latin typeface="Verdana" pitchFamily="34" charset="0"/>
                <a:ea typeface="Times New Roman" pitchFamily="18" charset="0"/>
                <a:cs typeface="Arial" pitchFamily="34" charset="0"/>
              </a:rPr>
            </a:br>
            <a:r>
              <a:rPr kumimoji="0" lang="ru-RU" sz="2200" b="0" i="0" u="none" strike="noStrike" cap="none" normalizeH="0" baseline="0" dirty="0">
                <a:ln>
                  <a:noFill/>
                </a:ln>
                <a:solidFill>
                  <a:srgbClr val="3E3E3E"/>
                </a:solidFill>
                <a:effectLst/>
                <a:latin typeface="Verdana" pitchFamily="34" charset="0"/>
                <a:ea typeface="Times New Roman" pitchFamily="18" charset="0"/>
                <a:cs typeface="Arial" pitchFamily="34" charset="0"/>
              </a:rPr>
              <a:t>Бесплатная программа для создания онлайн визиток, включающая в себя огромное количество инструментов.</a:t>
            </a:r>
            <a:endParaRPr kumimoji="0" lang="ru-RU" sz="2200" b="0" i="0" u="none" strike="noStrike" cap="none" normalizeH="0" baseline="0" dirty="0">
              <a:ln>
                <a:noFill/>
              </a:ln>
              <a:solidFill>
                <a:schemeClr val="tx1"/>
              </a:solidFill>
              <a:effectLst/>
              <a:latin typeface="Arial" pitchFamily="34" charset="0"/>
              <a:cs typeface="Arial" pitchFamily="34" charset="0"/>
            </a:endParaRPr>
          </a:p>
          <a:p>
            <a:pPr lvl="0"/>
            <a:r>
              <a:rPr kumimoji="0" lang="ru-RU" sz="2200" b="0" i="0" u="none" strike="noStrike" cap="none" normalizeH="0" baseline="0" dirty="0" err="1">
                <a:ln>
                  <a:noFill/>
                </a:ln>
                <a:solidFill>
                  <a:srgbClr val="404040"/>
                </a:solidFill>
                <a:effectLst/>
                <a:latin typeface="Verdana" pitchFamily="34" charset="0"/>
                <a:ea typeface="Times New Roman" pitchFamily="18" charset="0"/>
                <a:cs typeface="Arial" pitchFamily="34" charset="0"/>
                <a:hlinkClick r:id="rId6" tooltip="Advanced ID Creator 10.5"/>
              </a:rPr>
              <a:t>Advanced</a:t>
            </a:r>
            <a:r>
              <a:rPr kumimoji="0" lang="ru-RU" sz="2200" b="0" i="0" u="none" strike="noStrike" cap="none" normalizeH="0" baseline="0" dirty="0">
                <a:ln>
                  <a:noFill/>
                </a:ln>
                <a:solidFill>
                  <a:srgbClr val="404040"/>
                </a:solidFill>
                <a:effectLst/>
                <a:latin typeface="Verdana" pitchFamily="34" charset="0"/>
                <a:ea typeface="Times New Roman" pitchFamily="18" charset="0"/>
                <a:cs typeface="Arial" pitchFamily="34" charset="0"/>
                <a:hlinkClick r:id="rId6" tooltip="Advanced ID Creator 10.5"/>
              </a:rPr>
              <a:t> ID </a:t>
            </a:r>
            <a:r>
              <a:rPr kumimoji="0" lang="ru-RU" sz="2200" b="0" i="0" u="none" strike="noStrike" cap="none" normalizeH="0" baseline="0" dirty="0" err="1">
                <a:ln>
                  <a:noFill/>
                </a:ln>
                <a:solidFill>
                  <a:srgbClr val="404040"/>
                </a:solidFill>
                <a:effectLst/>
                <a:latin typeface="Verdana" pitchFamily="34" charset="0"/>
                <a:ea typeface="Times New Roman" pitchFamily="18" charset="0"/>
                <a:cs typeface="Arial" pitchFamily="34" charset="0"/>
                <a:hlinkClick r:id="rId6" tooltip="Advanced ID Creator 10.5"/>
              </a:rPr>
              <a:t>Creator</a:t>
            </a:r>
            <a:r>
              <a:rPr kumimoji="0" lang="ru-RU" sz="2200" b="0" i="0" u="none" strike="noStrike" cap="none" normalizeH="0" baseline="0" dirty="0">
                <a:ln>
                  <a:noFill/>
                </a:ln>
                <a:solidFill>
                  <a:srgbClr val="404040"/>
                </a:solidFill>
                <a:effectLst/>
                <a:latin typeface="Verdana" pitchFamily="34" charset="0"/>
                <a:ea typeface="Times New Roman" pitchFamily="18" charset="0"/>
                <a:cs typeface="Arial" pitchFamily="34" charset="0"/>
                <a:hlinkClick r:id="rId6" tooltip="Advanced ID Creator 10.5"/>
              </a:rPr>
              <a:t> 10.5</a:t>
            </a:r>
            <a:r>
              <a:rPr lang="ru-RU" sz="2000" dirty="0">
                <a:solidFill>
                  <a:srgbClr val="3E3E3E"/>
                </a:solidFill>
                <a:latin typeface="Verdana" pitchFamily="34" charset="0"/>
                <a:ea typeface="Times New Roman" pitchFamily="18" charset="0"/>
                <a:cs typeface="Arial" pitchFamily="34" charset="0"/>
              </a:rPr>
              <a:t>Программа на русском языке, которая поможет вам легко и просто создавать красивые визитки.</a:t>
            </a:r>
            <a:endParaRPr lang="ru-RU" sz="2400" dirty="0">
              <a:solidFill>
                <a:schemeClr val="tx1"/>
              </a:solidFill>
              <a:latin typeface="Arial" pitchFamily="34" charset="0"/>
              <a:cs typeface="Arial" pitchFamily="34" charset="0"/>
            </a:endParaRPr>
          </a:p>
          <a:p>
            <a:pPr lvl="0" eaLnBrk="0" hangingPunct="0"/>
            <a:r>
              <a:rPr lang="ru-RU" sz="2000" dirty="0" err="1">
                <a:solidFill>
                  <a:srgbClr val="404040"/>
                </a:solidFill>
                <a:latin typeface="Verdana" pitchFamily="34" charset="0"/>
                <a:ea typeface="Times New Roman" pitchFamily="18" charset="0"/>
                <a:cs typeface="Arial" pitchFamily="34" charset="0"/>
                <a:hlinkClick r:id="rId7" tooltip="Easy Card Creator Free 8.20"/>
              </a:rPr>
              <a:t>Easy</a:t>
            </a:r>
            <a:r>
              <a:rPr lang="ru-RU" sz="2000" dirty="0">
                <a:solidFill>
                  <a:srgbClr val="404040"/>
                </a:solidFill>
                <a:latin typeface="Verdana" pitchFamily="34" charset="0"/>
                <a:ea typeface="Times New Roman" pitchFamily="18" charset="0"/>
                <a:cs typeface="Arial" pitchFamily="34" charset="0"/>
                <a:hlinkClick r:id="rId7" tooltip="Easy Card Creator Free 8.20"/>
              </a:rPr>
              <a:t> </a:t>
            </a:r>
            <a:r>
              <a:rPr lang="ru-RU" sz="2000" dirty="0" err="1">
                <a:solidFill>
                  <a:srgbClr val="404040"/>
                </a:solidFill>
                <a:latin typeface="Verdana" pitchFamily="34" charset="0"/>
                <a:ea typeface="Times New Roman" pitchFamily="18" charset="0"/>
                <a:cs typeface="Arial" pitchFamily="34" charset="0"/>
                <a:hlinkClick r:id="rId7" tooltip="Easy Card Creator Free 8.20"/>
              </a:rPr>
              <a:t>Card</a:t>
            </a:r>
            <a:r>
              <a:rPr lang="ru-RU" sz="2000" dirty="0">
                <a:solidFill>
                  <a:srgbClr val="404040"/>
                </a:solidFill>
                <a:latin typeface="Verdana" pitchFamily="34" charset="0"/>
                <a:ea typeface="Times New Roman" pitchFamily="18" charset="0"/>
                <a:cs typeface="Arial" pitchFamily="34" charset="0"/>
                <a:hlinkClick r:id="rId7" tooltip="Easy Card Creator Free 8.20"/>
              </a:rPr>
              <a:t> </a:t>
            </a:r>
            <a:r>
              <a:rPr lang="ru-RU" sz="2000" dirty="0" err="1">
                <a:solidFill>
                  <a:srgbClr val="404040"/>
                </a:solidFill>
                <a:latin typeface="Verdana" pitchFamily="34" charset="0"/>
                <a:ea typeface="Times New Roman" pitchFamily="18" charset="0"/>
                <a:cs typeface="Arial" pitchFamily="34" charset="0"/>
                <a:hlinkClick r:id="rId7" tooltip="Easy Card Creator Free 8.20"/>
              </a:rPr>
              <a:t>Creator</a:t>
            </a:r>
            <a:r>
              <a:rPr lang="ru-RU" sz="2000" dirty="0">
                <a:solidFill>
                  <a:srgbClr val="404040"/>
                </a:solidFill>
                <a:latin typeface="Verdana" pitchFamily="34" charset="0"/>
                <a:ea typeface="Times New Roman" pitchFamily="18" charset="0"/>
                <a:cs typeface="Arial" pitchFamily="34" charset="0"/>
                <a:hlinkClick r:id="rId7" tooltip="Easy Card Creator Free 8.20"/>
              </a:rPr>
              <a:t> </a:t>
            </a:r>
            <a:r>
              <a:rPr lang="ru-RU" sz="2000" dirty="0" err="1">
                <a:solidFill>
                  <a:srgbClr val="404040"/>
                </a:solidFill>
                <a:latin typeface="Verdana" pitchFamily="34" charset="0"/>
                <a:ea typeface="Times New Roman" pitchFamily="18" charset="0"/>
                <a:cs typeface="Arial" pitchFamily="34" charset="0"/>
                <a:hlinkClick r:id="rId7" tooltip="Easy Card Creator Free 8.20"/>
              </a:rPr>
              <a:t>Free</a:t>
            </a:r>
            <a:r>
              <a:rPr lang="ru-RU" sz="2000" dirty="0">
                <a:solidFill>
                  <a:srgbClr val="404040"/>
                </a:solidFill>
                <a:latin typeface="Verdana" pitchFamily="34" charset="0"/>
                <a:ea typeface="Times New Roman" pitchFamily="18" charset="0"/>
                <a:cs typeface="Arial" pitchFamily="34" charset="0"/>
                <a:hlinkClick r:id="rId7" tooltip="Easy Card Creator Free 8.20"/>
              </a:rPr>
              <a:t> 8.20</a:t>
            </a:r>
            <a:br>
              <a:rPr lang="ru-RU" sz="2000" dirty="0">
                <a:solidFill>
                  <a:srgbClr val="3E3E3E"/>
                </a:solidFill>
                <a:latin typeface="Verdana" pitchFamily="34" charset="0"/>
                <a:ea typeface="Times New Roman" pitchFamily="18" charset="0"/>
                <a:cs typeface="Arial" pitchFamily="34" charset="0"/>
              </a:rPr>
            </a:br>
            <a:r>
              <a:rPr lang="ru-RU" sz="2000" dirty="0">
                <a:solidFill>
                  <a:srgbClr val="3E3E3E"/>
                </a:solidFill>
                <a:latin typeface="Verdana" pitchFamily="34" charset="0"/>
                <a:ea typeface="Times New Roman" pitchFamily="18" charset="0"/>
                <a:cs typeface="Arial" pitchFamily="34" charset="0"/>
              </a:rPr>
              <a:t>Бесплатная программа для создания профессиональных визиток, значков, открыток и наклеек с нуля.</a:t>
            </a:r>
          </a:p>
          <a:p>
            <a:pPr lvl="0" eaLnBrk="0" hangingPunct="0"/>
            <a:r>
              <a:rPr kumimoji="0" lang="ru-RU" sz="2000" b="0" i="0" u="none" strike="noStrike" cap="none" normalizeH="0" baseline="0" dirty="0">
                <a:ln>
                  <a:noFill/>
                </a:ln>
                <a:solidFill>
                  <a:srgbClr val="3E3E3E"/>
                </a:solidFill>
                <a:effectLst/>
                <a:latin typeface="Verdana" pitchFamily="34" charset="0"/>
                <a:cs typeface="Arial" pitchFamily="34" charset="0"/>
              </a:rPr>
              <a:t>А также </a:t>
            </a:r>
            <a:r>
              <a:rPr lang="en-US" sz="3200" b="1" dirty="0">
                <a:solidFill>
                  <a:srgbClr val="5ECCF3">
                    <a:lumMod val="75000"/>
                  </a:srgbClr>
                </a:solidFill>
                <a:latin typeface="Arial" charset="0"/>
              </a:rPr>
              <a:t>Microsoft Publisher</a:t>
            </a:r>
            <a:r>
              <a:rPr lang="ru-RU" sz="3200" b="1" dirty="0">
                <a:solidFill>
                  <a:srgbClr val="5ECCF3">
                    <a:lumMod val="75000"/>
                  </a:srgbClr>
                </a:solidFill>
                <a:latin typeface="Arial" charset="0"/>
              </a:rPr>
              <a:t>, </a:t>
            </a:r>
            <a:r>
              <a:rPr lang="en-US" sz="3200" b="1" dirty="0">
                <a:solidFill>
                  <a:srgbClr val="5ECCF3">
                    <a:lumMod val="75000"/>
                  </a:srgbClr>
                </a:solidFill>
                <a:latin typeface="Arial" charset="0"/>
              </a:rPr>
              <a:t>Paint </a:t>
            </a:r>
            <a:r>
              <a:rPr lang="ru-RU" sz="3200" b="1" dirty="0">
                <a:solidFill>
                  <a:srgbClr val="5ECCF3">
                    <a:lumMod val="75000"/>
                  </a:srgbClr>
                </a:solidFill>
                <a:latin typeface="Arial" charset="0"/>
              </a:rPr>
              <a:t>и </a:t>
            </a:r>
            <a:r>
              <a:rPr lang="en-US" sz="3200" b="1" dirty="0">
                <a:solidFill>
                  <a:srgbClr val="5ECCF3">
                    <a:lumMod val="75000"/>
                  </a:srgbClr>
                </a:solidFill>
                <a:latin typeface="Arial" charset="0"/>
              </a:rPr>
              <a:t>Word</a:t>
            </a:r>
            <a:r>
              <a:rPr lang="ru-RU" sz="3200" b="1" dirty="0">
                <a:solidFill>
                  <a:srgbClr val="5ECCF3">
                    <a:lumMod val="75000"/>
                  </a:srgbClr>
                </a:solidFill>
                <a:latin typeface="Arial" charset="0"/>
              </a:rPr>
              <a:t> </a:t>
            </a:r>
            <a:endParaRPr kumimoji="0" lang="ru-RU" sz="22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7"/>
          <p:cNvSpPr>
            <a:spLocks noChangeArrowheads="1"/>
          </p:cNvSpPr>
          <p:nvPr/>
        </p:nvSpPr>
        <p:spPr bwMode="auto">
          <a:xfrm>
            <a:off x="79367" y="4961492"/>
            <a:ext cx="18473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ru-RU" sz="2400" b="0" i="0" u="none" strike="noStrike" cap="none" normalizeH="0" baseline="0" dirty="0">
                <a:ln>
                  <a:noFill/>
                </a:ln>
                <a:solidFill>
                  <a:srgbClr val="3E3E3E"/>
                </a:solidFill>
                <a:effectLst/>
                <a:latin typeface="Verdana" pitchFamily="34" charset="0"/>
                <a:ea typeface="Times New Roman" pitchFamily="18" charset="0"/>
                <a:cs typeface="Arial" pitchFamily="34" charset="0"/>
              </a:rPr>
            </a:br>
            <a:endParaRPr kumimoji="0" lang="ru-RU" sz="60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8634696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blog.kemwel.com/wp-content/uploads/2013/06/Questions.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07504" y="2947533"/>
            <a:ext cx="4536504" cy="3910467"/>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a:xfrm>
            <a:off x="467544" y="764704"/>
            <a:ext cx="8096687" cy="1143000"/>
          </a:xfrm>
        </p:spPr>
        <p:txBody>
          <a:bodyPr/>
          <a:lstStyle/>
          <a:p>
            <a:r>
              <a:rPr lang="ru-RU" dirty="0"/>
              <a:t>Что сегодня узнаем?</a:t>
            </a:r>
          </a:p>
        </p:txBody>
      </p:sp>
      <p:sp>
        <p:nvSpPr>
          <p:cNvPr id="6" name="Заголовок 4"/>
          <p:cNvSpPr txBox="1">
            <a:spLocks/>
          </p:cNvSpPr>
          <p:nvPr/>
        </p:nvSpPr>
        <p:spPr>
          <a:xfrm>
            <a:off x="344071" y="2924944"/>
            <a:ext cx="8096687" cy="1143000"/>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dirty="0"/>
              <a:t>Чему мы сегодня научимся?</a:t>
            </a:r>
          </a:p>
        </p:txBody>
      </p:sp>
    </p:spTree>
    <p:extLst>
      <p:ext uri="{BB962C8B-B14F-4D97-AF65-F5344CB8AC3E}">
        <p14:creationId xmlns:p14="http://schemas.microsoft.com/office/powerpoint/2010/main" val="304528442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88" y="1095375"/>
            <a:ext cx="7931150" cy="564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686198" y="18926"/>
            <a:ext cx="7929618" cy="1077218"/>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solidFill>
                  <a:schemeClr val="tx1">
                    <a:lumMod val="75000"/>
                    <a:lumOff val="25000"/>
                  </a:schemeClr>
                </a:solidFill>
              </a:rPr>
              <a:t>Microsoft Publisher</a:t>
            </a:r>
            <a:r>
              <a:rPr lang="ru-RU" sz="3200" b="1" dirty="0">
                <a:solidFill>
                  <a:schemeClr val="tx1">
                    <a:lumMod val="75000"/>
                    <a:lumOff val="25000"/>
                  </a:schemeClr>
                </a:solidFill>
              </a:rPr>
              <a:t> – </a:t>
            </a:r>
          </a:p>
          <a:p>
            <a:pPr algn="ctr">
              <a:defRPr/>
            </a:pPr>
            <a:r>
              <a:rPr lang="ru-RU" sz="3200" b="1" dirty="0">
                <a:solidFill>
                  <a:schemeClr val="tx1">
                    <a:lumMod val="75000"/>
                    <a:lumOff val="25000"/>
                  </a:schemeClr>
                </a:solidFill>
              </a:rPr>
              <a:t>программа для создания визиток</a:t>
            </a:r>
            <a:endParaRPr lang="ru-RU" sz="3200" b="1" i="1" dirty="0">
              <a:ln w="11430"/>
              <a:solidFill>
                <a:schemeClr val="tx1">
                  <a:lumMod val="75000"/>
                  <a:lumOff val="25000"/>
                </a:schemeClr>
              </a:solidFill>
              <a:effectLst>
                <a:outerShdw blurRad="50800" dist="39000" dir="5460000" algn="tl">
                  <a:srgbClr val="000000">
                    <a:alpha val="38000"/>
                  </a:srgbClr>
                </a:outerShdw>
              </a:effectLst>
            </a:endParaRPr>
          </a:p>
        </p:txBody>
      </p:sp>
    </p:spTree>
  </p:cSld>
  <p:clrMapOvr>
    <a:masterClrMapping/>
  </p:clrMapOvr>
  <p:transition spd="slow">
    <p:split orient="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ru-RU"/>
          </a:p>
        </p:txBody>
      </p:sp>
      <p:sp>
        <p:nvSpPr>
          <p:cNvPr id="20483" name="Rectangle 3"/>
          <p:cNvSpPr>
            <a:spLocks noGrp="1" noChangeArrowheads="1"/>
          </p:cNvSpPr>
          <p:nvPr>
            <p:ph sz="quarter" idx="13"/>
          </p:nvPr>
        </p:nvSpPr>
        <p:spPr/>
        <p:txBody>
          <a:bodyPr/>
          <a:lstStyle/>
          <a:p>
            <a:pPr eaLnBrk="1" hangingPunct="1"/>
            <a:endParaRPr lang="ru-RU"/>
          </a:p>
        </p:txBody>
      </p:sp>
      <p:pic>
        <p:nvPicPr>
          <p:cNvPr id="204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60350"/>
            <a:ext cx="8640763" cy="59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plit orient="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6"/>
          <p:cNvSpPr txBox="1">
            <a:spLocks noChangeArrowheads="1"/>
          </p:cNvSpPr>
          <p:nvPr/>
        </p:nvSpPr>
        <p:spPr bwMode="auto">
          <a:xfrm>
            <a:off x="468313" y="1557338"/>
            <a:ext cx="5032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1.</a:t>
            </a:r>
          </a:p>
        </p:txBody>
      </p:sp>
      <p:sp>
        <p:nvSpPr>
          <p:cNvPr id="21507" name="Text Box 10"/>
          <p:cNvSpPr txBox="1">
            <a:spLocks noChangeArrowheads="1"/>
          </p:cNvSpPr>
          <p:nvPr/>
        </p:nvSpPr>
        <p:spPr bwMode="auto">
          <a:xfrm>
            <a:off x="323850" y="4508500"/>
            <a:ext cx="5032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5.</a:t>
            </a:r>
          </a:p>
        </p:txBody>
      </p:sp>
      <p:sp>
        <p:nvSpPr>
          <p:cNvPr id="21508" name="Text Box 11"/>
          <p:cNvSpPr txBox="1">
            <a:spLocks noChangeArrowheads="1"/>
          </p:cNvSpPr>
          <p:nvPr/>
        </p:nvSpPr>
        <p:spPr bwMode="auto">
          <a:xfrm>
            <a:off x="323850" y="5157788"/>
            <a:ext cx="5032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6.</a:t>
            </a:r>
          </a:p>
        </p:txBody>
      </p:sp>
      <p:sp>
        <p:nvSpPr>
          <p:cNvPr id="21509" name="Text Box 12"/>
          <p:cNvSpPr txBox="1">
            <a:spLocks noChangeArrowheads="1"/>
          </p:cNvSpPr>
          <p:nvPr/>
        </p:nvSpPr>
        <p:spPr bwMode="auto">
          <a:xfrm>
            <a:off x="323850" y="5734050"/>
            <a:ext cx="5032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7.</a:t>
            </a:r>
          </a:p>
        </p:txBody>
      </p:sp>
      <p:sp>
        <p:nvSpPr>
          <p:cNvPr id="21510" name="Text Box 13"/>
          <p:cNvSpPr txBox="1">
            <a:spLocks noChangeArrowheads="1"/>
          </p:cNvSpPr>
          <p:nvPr/>
        </p:nvSpPr>
        <p:spPr bwMode="auto">
          <a:xfrm>
            <a:off x="2411413" y="1557338"/>
            <a:ext cx="54006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dirty="0"/>
              <a:t>- Запуск программы ( двойной щелчок)</a:t>
            </a:r>
          </a:p>
        </p:txBody>
      </p:sp>
      <p:pic>
        <p:nvPicPr>
          <p:cNvPr id="6159" name="Picture 15"/>
          <p:cNvPicPr>
            <a:picLocks noChangeAspect="1" noChangeArrowheads="1"/>
          </p:cNvPicPr>
          <p:nvPr/>
        </p:nvPicPr>
        <p:blipFill>
          <a:blip r:embed="rId2"/>
          <a:srcRect l="12190" t="9334" r="8127"/>
          <a:stretch>
            <a:fillRect/>
          </a:stretch>
        </p:blipFill>
        <p:spPr bwMode="auto">
          <a:xfrm>
            <a:off x="1071538" y="1142984"/>
            <a:ext cx="1296987" cy="12842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1512" name="Text Box 18"/>
          <p:cNvSpPr txBox="1">
            <a:spLocks noChangeArrowheads="1"/>
          </p:cNvSpPr>
          <p:nvPr/>
        </p:nvSpPr>
        <p:spPr bwMode="auto">
          <a:xfrm>
            <a:off x="395288" y="2492375"/>
            <a:ext cx="5032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2.</a:t>
            </a:r>
          </a:p>
        </p:txBody>
      </p:sp>
      <p:sp>
        <p:nvSpPr>
          <p:cNvPr id="21513" name="Text Box 19"/>
          <p:cNvSpPr txBox="1">
            <a:spLocks noChangeArrowheads="1"/>
          </p:cNvSpPr>
          <p:nvPr/>
        </p:nvSpPr>
        <p:spPr bwMode="auto">
          <a:xfrm>
            <a:off x="971550" y="2420938"/>
            <a:ext cx="6192838"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dirty="0"/>
              <a:t>В  открывшемся окне </a:t>
            </a:r>
            <a:r>
              <a:rPr lang="en-US" dirty="0"/>
              <a:t>Microsoft Publisher </a:t>
            </a:r>
            <a:r>
              <a:rPr lang="ru-RU" dirty="0"/>
              <a:t> в пункте Начать с макета  выбрать </a:t>
            </a:r>
            <a:r>
              <a:rPr lang="ru-RU" dirty="0">
                <a:solidFill>
                  <a:srgbClr val="FF3300"/>
                </a:solidFill>
              </a:rPr>
              <a:t>Публикации для печати </a:t>
            </a:r>
            <a:r>
              <a:rPr lang="ru-RU" dirty="0"/>
              <a:t>(щелчок левой кнопкой мыши).</a:t>
            </a:r>
          </a:p>
        </p:txBody>
      </p:sp>
      <p:sp>
        <p:nvSpPr>
          <p:cNvPr id="21514" name="Text Box 23"/>
          <p:cNvSpPr txBox="1">
            <a:spLocks noChangeArrowheads="1"/>
          </p:cNvSpPr>
          <p:nvPr/>
        </p:nvSpPr>
        <p:spPr bwMode="auto">
          <a:xfrm>
            <a:off x="395288" y="3284538"/>
            <a:ext cx="5032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3.</a:t>
            </a:r>
          </a:p>
        </p:txBody>
      </p:sp>
      <p:sp>
        <p:nvSpPr>
          <p:cNvPr id="21515" name="Text Box 24"/>
          <p:cNvSpPr txBox="1">
            <a:spLocks noChangeArrowheads="1"/>
          </p:cNvSpPr>
          <p:nvPr/>
        </p:nvSpPr>
        <p:spPr bwMode="auto">
          <a:xfrm>
            <a:off x="971550" y="3284538"/>
            <a:ext cx="66960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solidFill>
                  <a:srgbClr val="FF3300"/>
                </a:solidFill>
              </a:rPr>
              <a:t>Визитные карточки – </a:t>
            </a:r>
            <a:r>
              <a:rPr lang="ru-RU"/>
              <a:t>выбрать  макет визитной карточки (двойной щелчок).</a:t>
            </a:r>
            <a:endParaRPr lang="ru-RU">
              <a:solidFill>
                <a:srgbClr val="FF3300"/>
              </a:solidFill>
            </a:endParaRPr>
          </a:p>
        </p:txBody>
      </p:sp>
      <p:sp>
        <p:nvSpPr>
          <p:cNvPr id="21516" name="Text Box 25"/>
          <p:cNvSpPr txBox="1">
            <a:spLocks noChangeArrowheads="1"/>
          </p:cNvSpPr>
          <p:nvPr/>
        </p:nvSpPr>
        <p:spPr bwMode="auto">
          <a:xfrm>
            <a:off x="395288" y="3860800"/>
            <a:ext cx="5032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4.</a:t>
            </a:r>
          </a:p>
        </p:txBody>
      </p:sp>
      <p:sp>
        <p:nvSpPr>
          <p:cNvPr id="21517" name="Text Box 26"/>
          <p:cNvSpPr txBox="1">
            <a:spLocks noChangeArrowheads="1"/>
          </p:cNvSpPr>
          <p:nvPr/>
        </p:nvSpPr>
        <p:spPr bwMode="auto">
          <a:xfrm>
            <a:off x="900113" y="4508500"/>
            <a:ext cx="67675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dirty="0"/>
              <a:t>Поэкспериментируйте  с  цветом: </a:t>
            </a:r>
            <a:r>
              <a:rPr lang="ru-RU" dirty="0">
                <a:solidFill>
                  <a:srgbClr val="FF0000"/>
                </a:solidFill>
              </a:rPr>
              <a:t>Цветовые схемы</a:t>
            </a:r>
            <a:r>
              <a:rPr lang="ru-RU" dirty="0"/>
              <a:t>, примените  любую из понравившихся  цветовых схем.</a:t>
            </a:r>
          </a:p>
        </p:txBody>
      </p:sp>
      <p:sp>
        <p:nvSpPr>
          <p:cNvPr id="21518" name="Text Box 27"/>
          <p:cNvSpPr txBox="1">
            <a:spLocks noChangeArrowheads="1"/>
          </p:cNvSpPr>
          <p:nvPr/>
        </p:nvSpPr>
        <p:spPr bwMode="auto">
          <a:xfrm>
            <a:off x="971550" y="3860800"/>
            <a:ext cx="67675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Если  вы хотите просмотреть поближе  другие макеты   - </a:t>
            </a:r>
            <a:r>
              <a:rPr lang="ru-RU">
                <a:solidFill>
                  <a:srgbClr val="FF3300"/>
                </a:solidFill>
              </a:rPr>
              <a:t>Макеты публикаций</a:t>
            </a:r>
            <a:r>
              <a:rPr lang="ru-RU"/>
              <a:t>. Выберите понравившийся  макет</a:t>
            </a:r>
          </a:p>
        </p:txBody>
      </p:sp>
      <p:sp>
        <p:nvSpPr>
          <p:cNvPr id="21519" name="Text Box 28"/>
          <p:cNvSpPr txBox="1">
            <a:spLocks noChangeArrowheads="1"/>
          </p:cNvSpPr>
          <p:nvPr/>
        </p:nvSpPr>
        <p:spPr bwMode="auto">
          <a:xfrm>
            <a:off x="900113" y="5084763"/>
            <a:ext cx="67675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Поэкспериментируйте  с  шрифтами: </a:t>
            </a:r>
            <a:r>
              <a:rPr lang="ru-RU">
                <a:solidFill>
                  <a:srgbClr val="FF0000"/>
                </a:solidFill>
              </a:rPr>
              <a:t>Шрифтовые схемы</a:t>
            </a:r>
            <a:r>
              <a:rPr lang="ru-RU"/>
              <a:t>, примените  любую из понравившихся  шрифтовых схем</a:t>
            </a:r>
          </a:p>
        </p:txBody>
      </p:sp>
      <p:sp>
        <p:nvSpPr>
          <p:cNvPr id="21520" name="Text Box 30"/>
          <p:cNvSpPr txBox="1">
            <a:spLocks noChangeArrowheads="1"/>
          </p:cNvSpPr>
          <p:nvPr/>
        </p:nvSpPr>
        <p:spPr bwMode="auto">
          <a:xfrm>
            <a:off x="971550" y="5661025"/>
            <a:ext cx="61928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Введите свои данные.</a:t>
            </a:r>
          </a:p>
        </p:txBody>
      </p:sp>
      <p:sp>
        <p:nvSpPr>
          <p:cNvPr id="21521" name="Text Box 31"/>
          <p:cNvSpPr txBox="1">
            <a:spLocks noChangeArrowheads="1"/>
          </p:cNvSpPr>
          <p:nvPr/>
        </p:nvSpPr>
        <p:spPr bwMode="auto">
          <a:xfrm>
            <a:off x="323850" y="6237288"/>
            <a:ext cx="5032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8.</a:t>
            </a:r>
          </a:p>
        </p:txBody>
      </p:sp>
      <p:sp>
        <p:nvSpPr>
          <p:cNvPr id="21522" name="Text Box 32"/>
          <p:cNvSpPr txBox="1">
            <a:spLocks noChangeArrowheads="1"/>
          </p:cNvSpPr>
          <p:nvPr/>
        </p:nvSpPr>
        <p:spPr bwMode="auto">
          <a:xfrm>
            <a:off x="900113" y="6021388"/>
            <a:ext cx="61928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t>Сохраните публикацию: Файл /Сохранить как (вместо слова </a:t>
            </a:r>
            <a:r>
              <a:rPr lang="ru-RU" i="1"/>
              <a:t>Публикация</a:t>
            </a:r>
            <a:r>
              <a:rPr lang="ru-RU"/>
              <a:t> введите своё  имя.</a:t>
            </a:r>
          </a:p>
        </p:txBody>
      </p:sp>
      <p:sp>
        <p:nvSpPr>
          <p:cNvPr id="22" name="Прямоугольник 21"/>
          <p:cNvSpPr/>
          <p:nvPr/>
        </p:nvSpPr>
        <p:spPr>
          <a:xfrm>
            <a:off x="107504" y="142852"/>
            <a:ext cx="9865096" cy="954107"/>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2800" dirty="0"/>
              <a:t>Алгоритм создания визитной карточки в</a:t>
            </a:r>
            <a:br>
              <a:rPr lang="ru-RU" sz="2800" dirty="0"/>
            </a:br>
            <a:r>
              <a:rPr lang="ru-RU" sz="2800" dirty="0"/>
              <a:t> </a:t>
            </a:r>
            <a:r>
              <a:rPr lang="en-US" sz="2800" dirty="0"/>
              <a:t>Microsoft Publisher</a:t>
            </a:r>
            <a:r>
              <a:rPr lang="ru-RU" sz="2800" dirty="0"/>
              <a:t> </a:t>
            </a:r>
            <a:endParaRPr lang="ru-RU" sz="28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endParaRPr>
          </a:p>
        </p:txBody>
      </p:sp>
    </p:spTree>
  </p:cSld>
  <p:clrMapOvr>
    <a:masterClrMapping/>
  </p:clrMapOvr>
  <p:transition spd="slow">
    <p:split orient="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96752"/>
            <a:ext cx="8229600" cy="1143000"/>
          </a:xfrm>
        </p:spPr>
        <p:txBody>
          <a:bodyPr>
            <a:normAutofit fontScale="90000"/>
          </a:bodyPr>
          <a:lstStyle/>
          <a:p>
            <a:r>
              <a:rPr lang="ru-RU" dirty="0"/>
              <a:t>Создайте Вашу личную визитную карточку в</a:t>
            </a:r>
            <a:br>
              <a:rPr lang="ru-RU" dirty="0"/>
            </a:br>
            <a:r>
              <a:rPr lang="ru-RU" dirty="0"/>
              <a:t> </a:t>
            </a:r>
            <a:r>
              <a:rPr lang="en-US" dirty="0"/>
              <a:t>Microsoft Publisher</a:t>
            </a:r>
            <a:r>
              <a:rPr lang="ru-RU" dirty="0"/>
              <a:t> </a:t>
            </a:r>
            <a:br>
              <a:rPr lang="ru-RU" dirty="0"/>
            </a:br>
            <a:endParaRPr lang="ru-RU" dirty="0"/>
          </a:p>
        </p:txBody>
      </p:sp>
      <p:sp>
        <p:nvSpPr>
          <p:cNvPr id="3" name="Прямоугольник 2"/>
          <p:cNvSpPr/>
          <p:nvPr/>
        </p:nvSpPr>
        <p:spPr>
          <a:xfrm>
            <a:off x="2301485" y="116632"/>
            <a:ext cx="7416824" cy="800219"/>
          </a:xfrm>
          <a:prstGeom prst="rect">
            <a:avLst/>
          </a:prstGeom>
          <a:noFill/>
        </p:spPr>
        <p:txBody>
          <a:bodyPr wrap="square" lIns="91440" tIns="45720" rIns="91440" bIns="45720">
            <a:spAutoFit/>
          </a:bodyPr>
          <a:lstStyle/>
          <a:p>
            <a:pPr>
              <a:buClr>
                <a:schemeClr val="accent6">
                  <a:lumMod val="75000"/>
                </a:schemeClr>
              </a:buClr>
              <a:buSzPct val="128000"/>
            </a:pPr>
            <a:r>
              <a:rPr lang="ru-RU" sz="46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Практическая работа</a:t>
            </a:r>
          </a:p>
        </p:txBody>
      </p:sp>
      <p:pic>
        <p:nvPicPr>
          <p:cNvPr id="71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3259016"/>
            <a:ext cx="2051720" cy="359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139952" y="5128655"/>
            <a:ext cx="2493665" cy="16060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49262"/>
            <a:ext cx="1635125" cy="596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768" y="3256319"/>
            <a:ext cx="2533650"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246149"/>
      </p:ext>
    </p:extLst>
  </p:cSld>
  <p:clrMapOvr>
    <a:masterClrMapping/>
  </p:clrMapOvr>
  <p:transition spd="slow">
    <p:split orient="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obzorka.net/pic/56b23ea951baa56b23ea951be6_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268760"/>
            <a:ext cx="6858000" cy="2895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1598253"/>
      </p:ext>
    </p:extLst>
  </p:cSld>
  <p:clrMapOvr>
    <a:masterClrMapping/>
  </p:clrMapOvr>
  <p:transition spd="slow">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67544" y="404664"/>
            <a:ext cx="8280920" cy="1143000"/>
          </a:xfrm>
        </p:spPr>
        <p:txBody>
          <a:bodyPr>
            <a:normAutofit fontScale="90000"/>
          </a:bodyPr>
          <a:lstStyle/>
          <a:p>
            <a:pPr marL="0" indent="0">
              <a:buNone/>
            </a:pPr>
            <a:r>
              <a:rPr lang="ru-RU" sz="3600" dirty="0"/>
              <a:t>Алгоритм создания визитки в </a:t>
            </a:r>
            <a:r>
              <a:rPr lang="en-US" sz="3600" dirty="0"/>
              <a:t>Paint</a:t>
            </a:r>
            <a:endParaRPr lang="ru-RU" sz="3600" dirty="0"/>
          </a:p>
        </p:txBody>
      </p:sp>
      <p:sp>
        <p:nvSpPr>
          <p:cNvPr id="21507" name="Rectangle 3"/>
          <p:cNvSpPr>
            <a:spLocks noGrp="1" noChangeArrowheads="1"/>
          </p:cNvSpPr>
          <p:nvPr>
            <p:ph sz="quarter" idx="13"/>
          </p:nvPr>
        </p:nvSpPr>
        <p:spPr>
          <a:xfrm>
            <a:off x="467544" y="1700808"/>
            <a:ext cx="8208912" cy="4608512"/>
          </a:xfrm>
        </p:spPr>
        <p:txBody>
          <a:bodyPr>
            <a:normAutofit fontScale="92500"/>
          </a:bodyPr>
          <a:lstStyle/>
          <a:p>
            <a:pPr>
              <a:lnSpc>
                <a:spcPct val="90000"/>
              </a:lnSpc>
            </a:pPr>
            <a:r>
              <a:rPr lang="ru-RU" sz="2800" dirty="0">
                <a:solidFill>
                  <a:srgbClr val="002060"/>
                </a:solidFill>
              </a:rPr>
              <a:t>установить размер листа для визитной карточки</a:t>
            </a:r>
            <a:r>
              <a:rPr lang="en-US" sz="2800" dirty="0">
                <a:solidFill>
                  <a:srgbClr val="002060"/>
                </a:solidFill>
              </a:rPr>
              <a:t> 90</a:t>
            </a:r>
            <a:r>
              <a:rPr lang="ru-RU" sz="2800" dirty="0">
                <a:solidFill>
                  <a:srgbClr val="002060"/>
                </a:solidFill>
              </a:rPr>
              <a:t> </a:t>
            </a:r>
            <a:r>
              <a:rPr lang="en-US" sz="2800" dirty="0">
                <a:solidFill>
                  <a:srgbClr val="002060"/>
                </a:solidFill>
              </a:rPr>
              <a:t>x</a:t>
            </a:r>
            <a:r>
              <a:rPr lang="ru-RU" sz="2800" dirty="0">
                <a:solidFill>
                  <a:srgbClr val="002060"/>
                </a:solidFill>
              </a:rPr>
              <a:t> 50мм</a:t>
            </a:r>
            <a:r>
              <a:rPr lang="en-US" sz="2800" dirty="0">
                <a:solidFill>
                  <a:srgbClr val="002060"/>
                </a:solidFill>
              </a:rPr>
              <a:t> (</a:t>
            </a:r>
            <a:r>
              <a:rPr lang="ru-RU" sz="2800" dirty="0">
                <a:solidFill>
                  <a:srgbClr val="002060"/>
                </a:solidFill>
              </a:rPr>
              <a:t>при создании файла). </a:t>
            </a:r>
          </a:p>
          <a:p>
            <a:pPr>
              <a:lnSpc>
                <a:spcPct val="90000"/>
              </a:lnSpc>
            </a:pPr>
            <a:r>
              <a:rPr lang="ru-RU" sz="2800" dirty="0">
                <a:solidFill>
                  <a:srgbClr val="002060"/>
                </a:solidFill>
              </a:rPr>
              <a:t>создать фон (однородный или градиентный)</a:t>
            </a:r>
          </a:p>
          <a:p>
            <a:pPr>
              <a:lnSpc>
                <a:spcPct val="90000"/>
              </a:lnSpc>
            </a:pPr>
            <a:r>
              <a:rPr lang="ru-RU" sz="2800" dirty="0">
                <a:solidFill>
                  <a:srgbClr val="002060"/>
                </a:solidFill>
              </a:rPr>
              <a:t>ввести надписи,  используя инструмент «текст» </a:t>
            </a:r>
            <a:r>
              <a:rPr lang="ru-RU" sz="4000" b="1" dirty="0">
                <a:solidFill>
                  <a:srgbClr val="002060"/>
                </a:solidFill>
              </a:rPr>
              <a:t>Т</a:t>
            </a:r>
            <a:r>
              <a:rPr lang="ru-RU" sz="2800" dirty="0">
                <a:solidFill>
                  <a:srgbClr val="002060"/>
                </a:solidFill>
              </a:rPr>
              <a:t>.</a:t>
            </a:r>
          </a:p>
          <a:p>
            <a:pPr>
              <a:lnSpc>
                <a:spcPct val="90000"/>
              </a:lnSpc>
            </a:pPr>
            <a:r>
              <a:rPr lang="ru-RU" sz="2800" dirty="0">
                <a:solidFill>
                  <a:srgbClr val="002060"/>
                </a:solidFill>
              </a:rPr>
              <a:t>изобразить небольшой рисунок-эмблему</a:t>
            </a:r>
          </a:p>
          <a:p>
            <a:pPr>
              <a:lnSpc>
                <a:spcPct val="90000"/>
              </a:lnSpc>
            </a:pPr>
            <a:r>
              <a:rPr lang="ru-RU" sz="2800" dirty="0">
                <a:solidFill>
                  <a:srgbClr val="002060"/>
                </a:solidFill>
              </a:rPr>
              <a:t>сохранить работу в формате </a:t>
            </a:r>
            <a:r>
              <a:rPr lang="en-US" sz="2800" dirty="0">
                <a:solidFill>
                  <a:srgbClr val="002060"/>
                </a:solidFill>
              </a:rPr>
              <a:t>JPG</a:t>
            </a:r>
            <a:r>
              <a:rPr lang="ru-RU" sz="2800" dirty="0">
                <a:solidFill>
                  <a:srgbClr val="002060"/>
                </a:solidFill>
              </a:rPr>
              <a:t>.</a:t>
            </a:r>
            <a:endParaRPr lang="en-US" sz="2800" dirty="0">
              <a:solidFill>
                <a:srgbClr val="002060"/>
              </a:solidFill>
            </a:endParaRPr>
          </a:p>
          <a:p>
            <a:pPr>
              <a:lnSpc>
                <a:spcPct val="90000"/>
              </a:lnSpc>
            </a:pPr>
            <a:r>
              <a:rPr lang="ru-RU" sz="2800" dirty="0">
                <a:solidFill>
                  <a:srgbClr val="002060"/>
                </a:solidFill>
              </a:rPr>
              <a:t>добавить рисунок визитки в документ </a:t>
            </a:r>
            <a:r>
              <a:rPr lang="en-US" sz="2800" dirty="0">
                <a:solidFill>
                  <a:srgbClr val="002060"/>
                </a:solidFill>
              </a:rPr>
              <a:t>WORD </a:t>
            </a:r>
            <a:r>
              <a:rPr lang="ru-RU" sz="2800" dirty="0">
                <a:solidFill>
                  <a:srgbClr val="002060"/>
                </a:solidFill>
              </a:rPr>
              <a:t>и распечатать.</a:t>
            </a:r>
          </a:p>
          <a:p>
            <a:pPr>
              <a:lnSpc>
                <a:spcPct val="90000"/>
              </a:lnSpc>
            </a:pPr>
            <a:endParaRPr lang="ru-RU" sz="2800" dirty="0"/>
          </a:p>
        </p:txBody>
      </p:sp>
    </p:spTree>
    <p:extLst>
      <p:ext uri="{BB962C8B-B14F-4D97-AF65-F5344CB8AC3E}">
        <p14:creationId xmlns:p14="http://schemas.microsoft.com/office/powerpoint/2010/main" val="891166981"/>
      </p:ext>
    </p:extLst>
  </p:cSld>
  <p:clrMapOvr>
    <a:masterClrMapping/>
  </p:clrMapOvr>
  <p:transition spd="slow">
    <p:split orient="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192" y="1556792"/>
            <a:ext cx="8301608" cy="1935088"/>
          </a:xfrm>
        </p:spPr>
        <p:txBody>
          <a:bodyPr>
            <a:noAutofit/>
          </a:bodyPr>
          <a:lstStyle/>
          <a:p>
            <a:pPr algn="l">
              <a:spcAft>
                <a:spcPts val="0"/>
              </a:spcAft>
              <a:buFont typeface="Wingdings" pitchFamily="2" charset="2"/>
              <a:buChar char="v"/>
            </a:pPr>
            <a:r>
              <a:rPr lang="ru-RU" sz="2800" dirty="0">
                <a:effectLst/>
                <a:latin typeface="Helvetica"/>
                <a:ea typeface="Times New Roman"/>
                <a:cs typeface="Times New Roman"/>
              </a:rPr>
              <a:t>Представьте, что Вы – представитель какой-либо фирмы. </a:t>
            </a:r>
            <a:br>
              <a:rPr lang="en-US" sz="2800" dirty="0">
                <a:effectLst/>
                <a:latin typeface="Helvetica"/>
                <a:ea typeface="Times New Roman"/>
                <a:cs typeface="Times New Roman"/>
              </a:rPr>
            </a:br>
            <a:r>
              <a:rPr lang="ru-RU" sz="2800" dirty="0">
                <a:effectLst/>
                <a:latin typeface="Helvetica"/>
                <a:ea typeface="Times New Roman"/>
                <a:cs typeface="Times New Roman"/>
              </a:rPr>
              <a:t>Создайте образец Вашей визитной карточки</a:t>
            </a:r>
            <a:r>
              <a:rPr lang="ru-RU" sz="2800" dirty="0">
                <a:solidFill>
                  <a:srgbClr val="333333"/>
                </a:solidFill>
                <a:effectLst/>
                <a:latin typeface="Helvetica"/>
                <a:ea typeface="Times New Roman"/>
                <a:cs typeface="Times New Roman"/>
              </a:rPr>
              <a:t>.</a:t>
            </a:r>
            <a:endParaRPr lang="ru-RU" sz="3600" dirty="0">
              <a:effectLst/>
              <a:latin typeface="Calibri"/>
              <a:ea typeface="Calibri"/>
              <a:cs typeface="Times New Roman"/>
            </a:endParaRPr>
          </a:p>
        </p:txBody>
      </p:sp>
      <p:sp>
        <p:nvSpPr>
          <p:cNvPr id="3" name="Прямоугольник 2"/>
          <p:cNvSpPr/>
          <p:nvPr/>
        </p:nvSpPr>
        <p:spPr>
          <a:xfrm>
            <a:off x="827584" y="404664"/>
            <a:ext cx="7416824" cy="800219"/>
          </a:xfrm>
          <a:prstGeom prst="rect">
            <a:avLst/>
          </a:prstGeom>
          <a:noFill/>
        </p:spPr>
        <p:txBody>
          <a:bodyPr wrap="square" lIns="91440" tIns="45720" rIns="91440" bIns="45720">
            <a:spAutoFit/>
          </a:bodyPr>
          <a:lstStyle/>
          <a:p>
            <a:pPr>
              <a:buClr>
                <a:schemeClr val="accent6">
                  <a:lumMod val="75000"/>
                </a:schemeClr>
              </a:buClr>
              <a:buSzPct val="128000"/>
            </a:pPr>
            <a:r>
              <a:rPr lang="ru-RU" sz="46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Практическая работа</a:t>
            </a:r>
          </a:p>
        </p:txBody>
      </p:sp>
      <p:pic>
        <p:nvPicPr>
          <p:cNvPr id="8194"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39752" y="3448524"/>
            <a:ext cx="4600876" cy="297998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6928272"/>
      </p:ext>
    </p:extLst>
  </p:cSld>
  <p:clrMapOvr>
    <a:masterClrMapping/>
  </p:clrMapOvr>
  <p:transition spd="slow">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mypresentation.ru/documents/1a2835d494640d9ddf5f52b4becfd1b3/img30.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p:blipFill>
        <p:spPr bwMode="auto">
          <a:xfrm>
            <a:off x="5049672" y="692696"/>
            <a:ext cx="4094328" cy="530897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08520" y="28243"/>
            <a:ext cx="6512511" cy="1143000"/>
          </a:xfrm>
        </p:spPr>
        <p:txBody>
          <a:bodyPr>
            <a:normAutofit fontScale="90000"/>
          </a:bodyPr>
          <a:lstStyle/>
          <a:p>
            <a:pPr algn="l">
              <a:lnSpc>
                <a:spcPct val="150000"/>
              </a:lnSpc>
            </a:pPr>
            <a:r>
              <a:rPr lang="ru-RU" dirty="0"/>
              <a:t>На уроке:</a:t>
            </a:r>
            <a:br>
              <a:rPr lang="ru-RU" dirty="0"/>
            </a:br>
            <a:r>
              <a:rPr lang="ru-RU" dirty="0">
                <a:solidFill>
                  <a:srgbClr val="002060"/>
                </a:solidFill>
              </a:rPr>
              <a:t>Я узнал  …</a:t>
            </a:r>
            <a:br>
              <a:rPr lang="ru-RU" dirty="0">
                <a:solidFill>
                  <a:srgbClr val="002060"/>
                </a:solidFill>
              </a:rPr>
            </a:br>
            <a:r>
              <a:rPr lang="ru-RU" dirty="0">
                <a:solidFill>
                  <a:srgbClr val="002060"/>
                </a:solidFill>
              </a:rPr>
              <a:t>Мне понравилось….</a:t>
            </a:r>
            <a:br>
              <a:rPr lang="ru-RU" dirty="0">
                <a:solidFill>
                  <a:srgbClr val="002060"/>
                </a:solidFill>
              </a:rPr>
            </a:br>
            <a:r>
              <a:rPr lang="ru-RU" dirty="0">
                <a:solidFill>
                  <a:srgbClr val="002060"/>
                </a:solidFill>
              </a:rPr>
              <a:t>Стало ясно как…</a:t>
            </a:r>
            <a:br>
              <a:rPr lang="ru-RU" dirty="0">
                <a:solidFill>
                  <a:srgbClr val="002060"/>
                </a:solidFill>
              </a:rPr>
            </a:br>
            <a:r>
              <a:rPr lang="ru-RU" dirty="0">
                <a:solidFill>
                  <a:srgbClr val="002060"/>
                </a:solidFill>
              </a:rPr>
              <a:t>Хочу еще…</a:t>
            </a:r>
            <a:br>
              <a:rPr lang="ru-RU" dirty="0">
                <a:solidFill>
                  <a:srgbClr val="002060"/>
                </a:solidFill>
              </a:rPr>
            </a:br>
            <a:r>
              <a:rPr lang="ru-RU" dirty="0">
                <a:solidFill>
                  <a:srgbClr val="002060"/>
                </a:solidFill>
              </a:rPr>
              <a:t>Самооценка…</a:t>
            </a:r>
          </a:p>
        </p:txBody>
      </p:sp>
    </p:spTree>
    <p:extLst>
      <p:ext uri="{BB962C8B-B14F-4D97-AF65-F5344CB8AC3E}">
        <p14:creationId xmlns:p14="http://schemas.microsoft.com/office/powerpoint/2010/main" val="3176007742"/>
      </p:ext>
    </p:extLst>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WordArt 4"/>
          <p:cNvSpPr>
            <a:spLocks noChangeArrowheads="1" noChangeShapeType="1" noTextEdit="1"/>
          </p:cNvSpPr>
          <p:nvPr/>
        </p:nvSpPr>
        <p:spPr bwMode="auto">
          <a:xfrm>
            <a:off x="2699792" y="260648"/>
            <a:ext cx="3816573" cy="520849"/>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ru-RU" sz="3600" b="1" kern="10" dirty="0">
                <a:solidFill>
                  <a:srgbClr val="002060"/>
                </a:solidFill>
                <a:latin typeface="+mj-lt"/>
                <a:ea typeface="Microsoft Himalaya" pitchFamily="2" charset="0"/>
                <a:cs typeface="Microsoft Himalaya" pitchFamily="2" charset="0"/>
              </a:rPr>
              <a:t>Цель, задачи</a:t>
            </a:r>
          </a:p>
        </p:txBody>
      </p:sp>
      <p:sp>
        <p:nvSpPr>
          <p:cNvPr id="2" name="Прямоугольник 1"/>
          <p:cNvSpPr/>
          <p:nvPr/>
        </p:nvSpPr>
        <p:spPr>
          <a:xfrm>
            <a:off x="179512" y="1263276"/>
            <a:ext cx="8568952" cy="914930"/>
          </a:xfrm>
          <a:prstGeom prst="rect">
            <a:avLst/>
          </a:prstGeom>
        </p:spPr>
        <p:txBody>
          <a:bodyPr wrap="square">
            <a:spAutoFit/>
          </a:bodyPr>
          <a:lstStyle/>
          <a:p>
            <a:pPr>
              <a:lnSpc>
                <a:spcPct val="115000"/>
              </a:lnSpc>
              <a:spcAft>
                <a:spcPts val="0"/>
              </a:spcAft>
            </a:pPr>
            <a:r>
              <a:rPr lang="ru-RU" sz="2400" b="1" dirty="0">
                <a:solidFill>
                  <a:srgbClr val="000000"/>
                </a:solidFill>
                <a:latin typeface="Times New Roman"/>
                <a:ea typeface="Times New Roman"/>
                <a:cs typeface="Times New Roman"/>
              </a:rPr>
              <a:t>Цель: научиться создавать компьютерными средствами визитные карточки</a:t>
            </a:r>
            <a:endParaRPr lang="ru-RU" sz="2000" dirty="0">
              <a:effectLst/>
              <a:latin typeface="Calibri"/>
              <a:ea typeface="Calibri"/>
              <a:cs typeface="Times New Roman"/>
            </a:endParaRPr>
          </a:p>
        </p:txBody>
      </p:sp>
      <p:sp>
        <p:nvSpPr>
          <p:cNvPr id="4" name="Прямоугольник 3"/>
          <p:cNvSpPr/>
          <p:nvPr/>
        </p:nvSpPr>
        <p:spPr>
          <a:xfrm>
            <a:off x="179512" y="2209941"/>
            <a:ext cx="8784976" cy="3914918"/>
          </a:xfrm>
          <a:prstGeom prst="rect">
            <a:avLst/>
          </a:prstGeom>
        </p:spPr>
        <p:txBody>
          <a:bodyPr wrap="square">
            <a:spAutoFit/>
          </a:bodyPr>
          <a:lstStyle/>
          <a:p>
            <a:pPr>
              <a:lnSpc>
                <a:spcPct val="115000"/>
              </a:lnSpc>
              <a:spcAft>
                <a:spcPts val="0"/>
              </a:spcAft>
            </a:pPr>
            <a:r>
              <a:rPr lang="ru-RU" b="1" dirty="0">
                <a:solidFill>
                  <a:srgbClr val="000000"/>
                </a:solidFill>
                <a:latin typeface="Times New Roman"/>
                <a:ea typeface="Times New Roman"/>
                <a:cs typeface="Times New Roman"/>
              </a:rPr>
              <a:t>Задачи:</a:t>
            </a:r>
            <a:endParaRPr lang="ru-RU" sz="1600" dirty="0">
              <a:latin typeface="Calibri"/>
              <a:ea typeface="Calibri"/>
              <a:cs typeface="Times New Roman"/>
            </a:endParaRPr>
          </a:p>
          <a:p>
            <a:pPr>
              <a:lnSpc>
                <a:spcPct val="115000"/>
              </a:lnSpc>
              <a:spcAft>
                <a:spcPts val="0"/>
              </a:spcAft>
            </a:pPr>
            <a:r>
              <a:rPr lang="ru-RU" i="1" dirty="0">
                <a:solidFill>
                  <a:srgbClr val="000000"/>
                </a:solidFill>
                <a:latin typeface="Times New Roman"/>
                <a:ea typeface="Times New Roman"/>
                <a:cs typeface="Times New Roman"/>
              </a:rPr>
              <a:t>Обучающая</a:t>
            </a:r>
            <a:r>
              <a:rPr lang="ru-RU" dirty="0">
                <a:solidFill>
                  <a:srgbClr val="000000"/>
                </a:solidFill>
                <a:latin typeface="Times New Roman"/>
                <a:ea typeface="Times New Roman"/>
                <a:cs typeface="Times New Roman"/>
              </a:rPr>
              <a:t>:</a:t>
            </a:r>
            <a:endParaRPr lang="ru-RU" sz="1600" dirty="0">
              <a:latin typeface="Calibri"/>
              <a:ea typeface="Calibri"/>
              <a:cs typeface="Times New Roman"/>
            </a:endParaRPr>
          </a:p>
          <a:p>
            <a:pPr marL="342900" lvl="0" indent="-342900">
              <a:lnSpc>
                <a:spcPct val="115000"/>
              </a:lnSpc>
              <a:spcAft>
                <a:spcPts val="0"/>
              </a:spcAft>
              <a:tabLst>
                <a:tab pos="457200" algn="l"/>
              </a:tabLst>
            </a:pPr>
            <a:r>
              <a:rPr lang="ru-RU" dirty="0">
                <a:solidFill>
                  <a:srgbClr val="000000"/>
                </a:solidFill>
                <a:latin typeface="Times New Roman"/>
                <a:ea typeface="Times New Roman"/>
                <a:cs typeface="Times New Roman"/>
              </a:rPr>
              <a:t>Познакомить учащихся с историей возникновения, видами и назначением визитных карточек;</a:t>
            </a:r>
            <a:endParaRPr lang="ru-RU" sz="1600" dirty="0">
              <a:latin typeface="Calibri"/>
              <a:ea typeface="Calibri"/>
              <a:cs typeface="Times New Roman"/>
            </a:endParaRPr>
          </a:p>
          <a:p>
            <a:pPr marL="342900" lvl="0" indent="-342900">
              <a:lnSpc>
                <a:spcPct val="115000"/>
              </a:lnSpc>
              <a:spcAft>
                <a:spcPts val="0"/>
              </a:spcAft>
              <a:tabLst>
                <a:tab pos="457200" algn="l"/>
              </a:tabLst>
            </a:pPr>
            <a:r>
              <a:rPr lang="ru-RU" dirty="0">
                <a:solidFill>
                  <a:srgbClr val="000000"/>
                </a:solidFill>
                <a:latin typeface="Times New Roman"/>
                <a:ea typeface="Times New Roman"/>
                <a:cs typeface="Times New Roman"/>
              </a:rPr>
              <a:t>Научить создавать визитные карточки с использованием программы </a:t>
            </a:r>
            <a:r>
              <a:rPr lang="ru-RU" dirty="0" err="1">
                <a:solidFill>
                  <a:srgbClr val="000000"/>
                </a:solidFill>
                <a:latin typeface="Times New Roman"/>
                <a:ea typeface="Times New Roman"/>
                <a:cs typeface="Times New Roman"/>
              </a:rPr>
              <a:t>Paint</a:t>
            </a:r>
            <a:r>
              <a:rPr lang="ru-RU" dirty="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Word</a:t>
            </a:r>
            <a:r>
              <a:rPr lang="ru-RU" dirty="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Publisher</a:t>
            </a:r>
            <a:r>
              <a:rPr lang="ru-RU" dirty="0">
                <a:solidFill>
                  <a:srgbClr val="000000"/>
                </a:solidFill>
                <a:latin typeface="Times New Roman"/>
                <a:ea typeface="Times New Roman"/>
                <a:cs typeface="Times New Roman"/>
              </a:rPr>
              <a:t>;</a:t>
            </a:r>
            <a:endParaRPr lang="ru-RU" sz="1600" dirty="0">
              <a:latin typeface="Calibri"/>
              <a:ea typeface="Calibri"/>
              <a:cs typeface="Times New Roman"/>
            </a:endParaRPr>
          </a:p>
          <a:p>
            <a:pPr>
              <a:lnSpc>
                <a:spcPct val="115000"/>
              </a:lnSpc>
              <a:spcAft>
                <a:spcPts val="0"/>
              </a:spcAft>
            </a:pPr>
            <a:r>
              <a:rPr lang="ru-RU" i="1" dirty="0">
                <a:solidFill>
                  <a:srgbClr val="000000"/>
                </a:solidFill>
                <a:latin typeface="Times New Roman"/>
                <a:ea typeface="Times New Roman"/>
                <a:cs typeface="Times New Roman"/>
              </a:rPr>
              <a:t>Развивающая</a:t>
            </a:r>
            <a:r>
              <a:rPr lang="ru-RU" dirty="0">
                <a:solidFill>
                  <a:srgbClr val="000000"/>
                </a:solidFill>
                <a:latin typeface="Times New Roman"/>
                <a:ea typeface="Times New Roman"/>
                <a:cs typeface="Times New Roman"/>
              </a:rPr>
              <a:t>:</a:t>
            </a:r>
            <a:endParaRPr lang="ru-RU" sz="1600" dirty="0">
              <a:latin typeface="Calibri"/>
              <a:ea typeface="Calibri"/>
              <a:cs typeface="Times New Roman"/>
            </a:endParaRPr>
          </a:p>
          <a:p>
            <a:pPr marL="342900" lvl="0" indent="-342900">
              <a:lnSpc>
                <a:spcPct val="115000"/>
              </a:lnSpc>
              <a:spcAft>
                <a:spcPts val="0"/>
              </a:spcAft>
              <a:tabLst>
                <a:tab pos="457200" algn="l"/>
              </a:tabLst>
            </a:pPr>
            <a:r>
              <a:rPr lang="ru-RU" dirty="0">
                <a:solidFill>
                  <a:srgbClr val="000000"/>
                </a:solidFill>
                <a:latin typeface="Times New Roman"/>
                <a:ea typeface="Times New Roman"/>
                <a:cs typeface="Times New Roman"/>
              </a:rPr>
              <a:t>Расширить представления о компьютерных технологиях;</a:t>
            </a:r>
            <a:endParaRPr lang="ru-RU" sz="1600" dirty="0">
              <a:latin typeface="Calibri"/>
              <a:ea typeface="Calibri"/>
              <a:cs typeface="Times New Roman"/>
            </a:endParaRPr>
          </a:p>
          <a:p>
            <a:pPr marL="342900" lvl="0" indent="-342900">
              <a:lnSpc>
                <a:spcPct val="115000"/>
              </a:lnSpc>
              <a:spcAft>
                <a:spcPts val="0"/>
              </a:spcAft>
              <a:tabLst>
                <a:tab pos="457200" algn="l"/>
              </a:tabLst>
            </a:pPr>
            <a:r>
              <a:rPr lang="ru-RU" dirty="0">
                <a:solidFill>
                  <a:srgbClr val="000000"/>
                </a:solidFill>
                <a:latin typeface="Times New Roman"/>
                <a:ea typeface="Times New Roman"/>
                <a:cs typeface="Times New Roman"/>
              </a:rPr>
              <a:t>Развить творческие способности учащихся.</a:t>
            </a:r>
            <a:endParaRPr lang="ru-RU" sz="1600" dirty="0">
              <a:latin typeface="Calibri"/>
              <a:ea typeface="Calibri"/>
              <a:cs typeface="Times New Roman"/>
            </a:endParaRPr>
          </a:p>
          <a:p>
            <a:pPr>
              <a:lnSpc>
                <a:spcPct val="115000"/>
              </a:lnSpc>
              <a:spcAft>
                <a:spcPts val="0"/>
              </a:spcAft>
            </a:pPr>
            <a:r>
              <a:rPr lang="ru-RU" i="1" dirty="0">
                <a:solidFill>
                  <a:srgbClr val="000000"/>
                </a:solidFill>
                <a:latin typeface="Times New Roman"/>
                <a:ea typeface="Times New Roman"/>
                <a:cs typeface="Times New Roman"/>
              </a:rPr>
              <a:t>Воспитывающая</a:t>
            </a:r>
            <a:r>
              <a:rPr lang="ru-RU" dirty="0">
                <a:solidFill>
                  <a:srgbClr val="000000"/>
                </a:solidFill>
                <a:latin typeface="Times New Roman"/>
                <a:ea typeface="Times New Roman"/>
                <a:cs typeface="Times New Roman"/>
              </a:rPr>
              <a:t>:</a:t>
            </a:r>
            <a:endParaRPr lang="ru-RU" sz="1600" dirty="0">
              <a:latin typeface="Calibri"/>
              <a:ea typeface="Calibri"/>
              <a:cs typeface="Times New Roman"/>
            </a:endParaRPr>
          </a:p>
          <a:p>
            <a:pPr marL="342900" lvl="0" indent="-342900">
              <a:lnSpc>
                <a:spcPct val="115000"/>
              </a:lnSpc>
              <a:spcAft>
                <a:spcPts val="0"/>
              </a:spcAft>
              <a:tabLst>
                <a:tab pos="457200" algn="l"/>
              </a:tabLst>
            </a:pPr>
            <a:r>
              <a:rPr lang="ru-RU" dirty="0">
                <a:solidFill>
                  <a:srgbClr val="000000"/>
                </a:solidFill>
                <a:latin typeface="Times New Roman"/>
                <a:ea typeface="Times New Roman"/>
                <a:cs typeface="Times New Roman"/>
              </a:rPr>
              <a:t>Развить навыки самостоятельной работы на компьютере;</a:t>
            </a:r>
            <a:endParaRPr lang="ru-RU" sz="1600" dirty="0">
              <a:latin typeface="Calibri"/>
              <a:ea typeface="Calibri"/>
              <a:cs typeface="Times New Roman"/>
            </a:endParaRPr>
          </a:p>
          <a:p>
            <a:pPr marL="342900" lvl="0" indent="-342900">
              <a:lnSpc>
                <a:spcPct val="115000"/>
              </a:lnSpc>
              <a:spcAft>
                <a:spcPts val="0"/>
              </a:spcAft>
              <a:tabLst>
                <a:tab pos="457200" algn="l"/>
              </a:tabLst>
            </a:pPr>
            <a:r>
              <a:rPr lang="ru-RU" dirty="0">
                <a:solidFill>
                  <a:srgbClr val="000000"/>
                </a:solidFill>
                <a:latin typeface="Times New Roman"/>
                <a:ea typeface="Times New Roman"/>
                <a:cs typeface="Times New Roman"/>
              </a:rPr>
              <a:t>Развить навыки работы индивидуально и в коллективе.</a:t>
            </a:r>
            <a:endParaRPr lang="ru-RU" sz="1600" dirty="0">
              <a:effectLst/>
              <a:latin typeface="Calibri"/>
              <a:ea typeface="Calibri"/>
              <a:cs typeface="Times New Roman"/>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wedge">
                                      <p:cBhvr>
                                        <p:cTn id="7" dur="1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32656"/>
            <a:ext cx="4392488" cy="1143000"/>
          </a:xfrm>
        </p:spPr>
        <p:txBody>
          <a:bodyPr/>
          <a:lstStyle/>
          <a:p>
            <a:pPr marL="0" indent="0">
              <a:buNone/>
            </a:pPr>
            <a:r>
              <a:rPr lang="ru-RU" dirty="0"/>
              <a:t>План работы</a:t>
            </a:r>
          </a:p>
        </p:txBody>
      </p:sp>
      <p:sp>
        <p:nvSpPr>
          <p:cNvPr id="5" name="TextBox 4"/>
          <p:cNvSpPr txBox="1"/>
          <p:nvPr/>
        </p:nvSpPr>
        <p:spPr>
          <a:xfrm>
            <a:off x="539552" y="1628800"/>
            <a:ext cx="8280920" cy="3600986"/>
          </a:xfrm>
          <a:prstGeom prst="rect">
            <a:avLst/>
          </a:prstGeom>
          <a:noFill/>
        </p:spPr>
        <p:txBody>
          <a:bodyPr wrap="square" rtlCol="0">
            <a:spAutoFit/>
          </a:bodyPr>
          <a:lstStyle/>
          <a:p>
            <a:pPr marL="342900" indent="-342900">
              <a:spcBef>
                <a:spcPts val="1200"/>
              </a:spcBef>
              <a:spcAft>
                <a:spcPts val="1200"/>
              </a:spcAft>
              <a:buFont typeface="+mj-lt"/>
              <a:buAutoNum type="arabicPeriod"/>
            </a:pPr>
            <a:r>
              <a:rPr lang="ru-RU" sz="2800" dirty="0"/>
              <a:t>Знакомство с историей создания и видами визитных карточек.</a:t>
            </a:r>
          </a:p>
          <a:p>
            <a:pPr marL="342900" indent="-342900">
              <a:spcBef>
                <a:spcPts val="1200"/>
              </a:spcBef>
              <a:spcAft>
                <a:spcPts val="1200"/>
              </a:spcAft>
              <a:buFont typeface="+mj-lt"/>
              <a:buAutoNum type="arabicPeriod"/>
            </a:pPr>
            <a:r>
              <a:rPr lang="ru-RU" sz="2800" dirty="0"/>
              <a:t>Исследование способов создания визитных карточек.</a:t>
            </a:r>
          </a:p>
          <a:p>
            <a:pPr marL="342900" indent="-342900">
              <a:spcBef>
                <a:spcPts val="1200"/>
              </a:spcBef>
              <a:spcAft>
                <a:spcPts val="1200"/>
              </a:spcAft>
              <a:buFont typeface="+mj-lt"/>
              <a:buAutoNum type="arabicPeriod"/>
            </a:pPr>
            <a:r>
              <a:rPr lang="ru-RU" sz="2800" dirty="0"/>
              <a:t>Создание личной визитной карточки.</a:t>
            </a:r>
          </a:p>
          <a:p>
            <a:pPr marL="342900" indent="-342900">
              <a:spcBef>
                <a:spcPts val="1200"/>
              </a:spcBef>
              <a:spcAft>
                <a:spcPts val="1200"/>
              </a:spcAft>
              <a:buFont typeface="+mj-lt"/>
              <a:buAutoNum type="arabicPeriod"/>
            </a:pPr>
            <a:r>
              <a:rPr lang="ru-RU" sz="2800" dirty="0"/>
              <a:t>Создание корпоративной визитной карточки.</a:t>
            </a:r>
          </a:p>
        </p:txBody>
      </p:sp>
    </p:spTree>
    <p:extLst>
      <p:ext uri="{BB962C8B-B14F-4D97-AF65-F5344CB8AC3E}">
        <p14:creationId xmlns:p14="http://schemas.microsoft.com/office/powerpoint/2010/main" val="3948752753"/>
      </p:ext>
    </p:extLst>
  </p:cSld>
  <p:clrMapOvr>
    <a:masterClrMapping/>
  </p:clrMapOvr>
  <p:transition spd="slow">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663856" y="476672"/>
            <a:ext cx="5623654" cy="2215991"/>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46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История</a:t>
            </a:r>
          </a:p>
          <a:p>
            <a:pPr algn="ctr">
              <a:defRPr/>
            </a:pPr>
            <a:r>
              <a:rPr lang="ru-RU" sz="46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создания</a:t>
            </a:r>
          </a:p>
          <a:p>
            <a:pPr algn="ctr">
              <a:defRPr/>
            </a:pPr>
            <a:r>
              <a:rPr lang="ru-RU" sz="46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визитной карточки</a:t>
            </a:r>
          </a:p>
        </p:txBody>
      </p:sp>
      <p:pic>
        <p:nvPicPr>
          <p:cNvPr id="2052" name="Picture 4" descr="G:\мастер - класс 2010\визитка\1193338425_soft.jpg"/>
          <p:cNvPicPr>
            <a:picLocks noChangeAspect="1" noChangeArrowheads="1"/>
          </p:cNvPicPr>
          <p:nvPr/>
        </p:nvPicPr>
        <p:blipFill>
          <a:blip r:embed="rId2"/>
          <a:srcRect/>
          <a:stretch>
            <a:fillRect/>
          </a:stretch>
        </p:blipFill>
        <p:spPr bwMode="auto">
          <a:xfrm>
            <a:off x="2928926" y="3500438"/>
            <a:ext cx="3175000" cy="3175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1000"/>
                                        <p:tgtEl>
                                          <p:spTgt spid="6"/>
                                        </p:tgtEl>
                                      </p:cBhvr>
                                    </p:animEffect>
                                  </p:childTnLst>
                                </p:cTn>
                              </p:par>
                              <p:par>
                                <p:cTn id="8" presetID="21" presetClass="entr" presetSubtype="8"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wheel(8)">
                                      <p:cBhvr>
                                        <p:cTn id="10"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G:\мастер - класс 2010\визитка\древний китай.jpg"/>
          <p:cNvPicPr>
            <a:picLocks noChangeAspect="1" noChangeArrowheads="1"/>
          </p:cNvPicPr>
          <p:nvPr/>
        </p:nvPicPr>
        <p:blipFill>
          <a:blip r:embed="rId2"/>
          <a:srcRect/>
          <a:stretch>
            <a:fillRect/>
          </a:stretch>
        </p:blipFill>
        <p:spPr bwMode="auto">
          <a:xfrm>
            <a:off x="5889323" y="2204864"/>
            <a:ext cx="3058332" cy="301128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Прямоугольник 2"/>
          <p:cNvSpPr/>
          <p:nvPr/>
        </p:nvSpPr>
        <p:spPr>
          <a:xfrm>
            <a:off x="6028807" y="5445224"/>
            <a:ext cx="2922866" cy="1077218"/>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32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Древний Китай</a:t>
            </a:r>
          </a:p>
        </p:txBody>
      </p:sp>
      <p:sp>
        <p:nvSpPr>
          <p:cNvPr id="5" name="Объект 2"/>
          <p:cNvSpPr txBox="1">
            <a:spLocks/>
          </p:cNvSpPr>
          <p:nvPr/>
        </p:nvSpPr>
        <p:spPr>
          <a:xfrm>
            <a:off x="272403" y="1961729"/>
            <a:ext cx="5257279" cy="4896271"/>
          </a:xfrm>
          <a:prstGeom prst="rect">
            <a:avLst/>
          </a:prstGeom>
        </p:spPr>
        <p:txBody>
          <a:bodyPr>
            <a:normAutofit lnSpcReduction="10000"/>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360363" algn="just">
              <a:buFontTx/>
              <a:buNone/>
              <a:defRPr/>
            </a:pPr>
            <a:r>
              <a:rPr lang="ru-RU" sz="2000" b="1" dirty="0">
                <a:solidFill>
                  <a:srgbClr val="002060"/>
                </a:solidFill>
                <a:latin typeface="Comic Sans MS" pitchFamily="66" charset="0"/>
                <a:cs typeface="Times New Roman" pitchFamily="18" charset="0"/>
              </a:rPr>
              <a:t>Именно в это время зафиксировано появление карточек, подобных современным визиткам. </a:t>
            </a:r>
          </a:p>
          <a:p>
            <a:pPr marL="0" indent="360363" algn="just">
              <a:buFontTx/>
              <a:buNone/>
              <a:defRPr/>
            </a:pPr>
            <a:r>
              <a:rPr lang="ru-RU" sz="2000" b="1" dirty="0">
                <a:solidFill>
                  <a:srgbClr val="002060"/>
                </a:solidFill>
                <a:latin typeface="Comic Sans MS" pitchFamily="66" charset="0"/>
                <a:cs typeface="Times New Roman" pitchFamily="18" charset="0"/>
              </a:rPr>
              <a:t>Бамбуковые или деревянные дощечки с иероглифами. Позднее, в III веке до н.э. наиболее распространенным материалом для письма стал шелк. </a:t>
            </a:r>
          </a:p>
          <a:p>
            <a:pPr marL="0" indent="360363" algn="just">
              <a:buFontTx/>
              <a:buNone/>
              <a:defRPr/>
            </a:pPr>
            <a:r>
              <a:rPr lang="ru-RU" sz="2000" b="1" dirty="0">
                <a:solidFill>
                  <a:srgbClr val="002060"/>
                </a:solidFill>
                <a:latin typeface="Comic Sans MS" pitchFamily="66" charset="0"/>
                <a:cs typeface="Times New Roman" pitchFamily="18" charset="0"/>
              </a:rPr>
              <a:t>В тексте, написанном на такой дощечке или материи, указывалось лицо, подающее прошение или делающее визит, а также кратко излагалась просьба или тема визита. </a:t>
            </a:r>
          </a:p>
          <a:p>
            <a:pPr marL="0" indent="360363" algn="just">
              <a:buFontTx/>
              <a:buNone/>
              <a:defRPr/>
            </a:pPr>
            <a:r>
              <a:rPr lang="ru-RU" sz="2000" b="1" dirty="0">
                <a:solidFill>
                  <a:srgbClr val="002060"/>
                </a:solidFill>
                <a:latin typeface="Comic Sans MS" pitchFamily="66" charset="0"/>
                <a:cs typeface="Times New Roman" pitchFamily="18" charset="0"/>
              </a:rPr>
              <a:t>Индивидуальные, дорогие и малодоступные.</a:t>
            </a:r>
          </a:p>
        </p:txBody>
      </p:sp>
      <p:sp>
        <p:nvSpPr>
          <p:cNvPr id="2" name="Прямоугольник 1"/>
          <p:cNvSpPr/>
          <p:nvPr/>
        </p:nvSpPr>
        <p:spPr>
          <a:xfrm>
            <a:off x="119716" y="946066"/>
            <a:ext cx="8863540" cy="1015663"/>
          </a:xfrm>
          <a:prstGeom prst="rect">
            <a:avLst/>
          </a:prstGeom>
        </p:spPr>
        <p:txBody>
          <a:bodyPr wrap="square">
            <a:spAutoFit/>
          </a:bodyPr>
          <a:lstStyle/>
          <a:p>
            <a:pPr lvl="0" indent="360363" algn="just">
              <a:defRPr/>
            </a:pPr>
            <a:r>
              <a:rPr lang="ru-RU" sz="2000" b="1" dirty="0">
                <a:solidFill>
                  <a:srgbClr val="002060"/>
                </a:solidFill>
                <a:latin typeface="Comic Sans MS" pitchFamily="66" charset="0"/>
                <a:cs typeface="Times New Roman" pitchFamily="18" charset="0"/>
              </a:rPr>
              <a:t>Более 2500 лет назад в эпоху </a:t>
            </a:r>
            <a:r>
              <a:rPr lang="ru-RU" sz="2000" b="1" dirty="0" err="1">
                <a:solidFill>
                  <a:srgbClr val="002060"/>
                </a:solidFill>
                <a:latin typeface="Comic Sans MS" pitchFamily="66" charset="0"/>
                <a:cs typeface="Times New Roman" pitchFamily="18" charset="0"/>
              </a:rPr>
              <a:t>Чуньцю</a:t>
            </a:r>
            <a:r>
              <a:rPr lang="ru-RU" sz="2000" b="1" dirty="0">
                <a:solidFill>
                  <a:srgbClr val="002060"/>
                </a:solidFill>
                <a:latin typeface="Comic Sans MS" pitchFamily="66" charset="0"/>
                <a:cs typeface="Times New Roman" pitchFamily="18" charset="0"/>
              </a:rPr>
              <a:t> (</a:t>
            </a:r>
            <a:r>
              <a:rPr lang="ru-RU" sz="2000" b="1" i="1" dirty="0">
                <a:solidFill>
                  <a:srgbClr val="002060"/>
                </a:solidFill>
                <a:latin typeface="Comic Sans MS" pitchFamily="66" charset="0"/>
                <a:cs typeface="Times New Roman" pitchFamily="18" charset="0"/>
              </a:rPr>
              <a:t>770–476 гг. до н.э</a:t>
            </a:r>
            <a:r>
              <a:rPr lang="ru-RU" sz="2000" b="1" dirty="0">
                <a:solidFill>
                  <a:srgbClr val="002060"/>
                </a:solidFill>
                <a:latin typeface="Comic Sans MS" pitchFamily="66" charset="0"/>
                <a:cs typeface="Times New Roman" pitchFamily="18" charset="0"/>
              </a:rPr>
              <a:t>.) и </a:t>
            </a:r>
            <a:r>
              <a:rPr lang="ru-RU" sz="2000" b="1" dirty="0" err="1">
                <a:solidFill>
                  <a:srgbClr val="002060"/>
                </a:solidFill>
                <a:latin typeface="Comic Sans MS" pitchFamily="66" charset="0"/>
                <a:cs typeface="Times New Roman" pitchFamily="18" charset="0"/>
              </a:rPr>
              <a:t>Чжаньго</a:t>
            </a:r>
            <a:r>
              <a:rPr lang="ru-RU" sz="2000" b="1" dirty="0">
                <a:solidFill>
                  <a:srgbClr val="002060"/>
                </a:solidFill>
                <a:latin typeface="Comic Sans MS" pitchFamily="66" charset="0"/>
                <a:cs typeface="Times New Roman" pitchFamily="18" charset="0"/>
              </a:rPr>
              <a:t> (475–221 гг. до н.э.) в Древнем Китае произошел стремительный культурный подъем. </a:t>
            </a:r>
          </a:p>
        </p:txBody>
      </p:sp>
      <p:sp>
        <p:nvSpPr>
          <p:cNvPr id="4" name="Прямоугольник 3"/>
          <p:cNvSpPr/>
          <p:nvPr/>
        </p:nvSpPr>
        <p:spPr>
          <a:xfrm>
            <a:off x="827584" y="229177"/>
            <a:ext cx="7976055" cy="52322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lvl="0" algn="ctr">
              <a:defRPr/>
            </a:pPr>
            <a:r>
              <a:rPr lang="ru-RU" sz="28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Этап </a:t>
            </a:r>
            <a:r>
              <a:rPr lang="en-US" sz="28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I</a:t>
            </a:r>
            <a:r>
              <a:rPr lang="ru-RU" sz="28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 История создания визитной карточки</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wipe(up)">
                                      <p:cBhvr>
                                        <p:cTn id="7" dur="1000"/>
                                        <p:tgtEl>
                                          <p:spTgt spid="30722"/>
                                        </p:tgtEl>
                                      </p:cBhvr>
                                    </p:animEffect>
                                  </p:childTnLst>
                                </p:cTn>
                              </p:par>
                              <p:par>
                                <p:cTn id="8" presetID="2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edge">
                                      <p:cBhvr>
                                        <p:cTn id="10" dur="1000"/>
                                        <p:tgtEl>
                                          <p:spTgt spid="3"/>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wipe(up)">
                                      <p:cBhvr>
                                        <p:cTn id="13" dur="1000"/>
                                        <p:tgtEl>
                                          <p:spTgt spid="5">
                                            <p:txEl>
                                              <p:pRg st="0" end="0"/>
                                            </p:txEl>
                                          </p:spTgt>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wipe(up)">
                                      <p:cBhvr>
                                        <p:cTn id="16" dur="1000"/>
                                        <p:tgtEl>
                                          <p:spTgt spid="5">
                                            <p:txEl>
                                              <p:pRg st="1" end="1"/>
                                            </p:txEl>
                                          </p:spTgt>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wipe(up)">
                                      <p:cBhvr>
                                        <p:cTn id="19" dur="1000"/>
                                        <p:tgtEl>
                                          <p:spTgt spid="5">
                                            <p:txEl>
                                              <p:pRg st="2" end="2"/>
                                            </p:txEl>
                                          </p:spTgt>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up)">
                                      <p:cBhvr>
                                        <p:cTn id="22"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717364">
            <a:off x="5405661" y="1651483"/>
            <a:ext cx="2678112"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683569" y="845974"/>
            <a:ext cx="8100391" cy="1015663"/>
          </a:xfrm>
          <a:prstGeom prst="rect">
            <a:avLst/>
          </a:prstGeom>
        </p:spPr>
        <p:txBody>
          <a:bodyPr wrap="square">
            <a:spAutoFit/>
          </a:bodyPr>
          <a:lstStyle/>
          <a:p>
            <a:pPr>
              <a:defRPr/>
            </a:pPr>
            <a:r>
              <a:rPr lang="ru-RU" sz="2000" b="1" dirty="0">
                <a:solidFill>
                  <a:srgbClr val="002060"/>
                </a:solidFill>
                <a:latin typeface="Comic Sans MS" pitchFamily="66" charset="0"/>
              </a:rPr>
              <a:t>Во Франции в середине XVII века Людовик XIV “король-солнца”  ввел в этикет карточки для визита (</a:t>
            </a:r>
            <a:r>
              <a:rPr lang="ru-RU" sz="2000" b="1" dirty="0" err="1">
                <a:solidFill>
                  <a:srgbClr val="002060"/>
                </a:solidFill>
                <a:latin typeface="Comic Sans MS" pitchFamily="66" charset="0"/>
              </a:rPr>
              <a:t>carte</a:t>
            </a:r>
            <a:r>
              <a:rPr lang="ru-RU" sz="2000" b="1" dirty="0">
                <a:solidFill>
                  <a:srgbClr val="002060"/>
                </a:solidFill>
                <a:latin typeface="Comic Sans MS" pitchFamily="66" charset="0"/>
              </a:rPr>
              <a:t> </a:t>
            </a:r>
            <a:r>
              <a:rPr lang="ru-RU" sz="2000" b="1" dirty="0" err="1">
                <a:solidFill>
                  <a:srgbClr val="002060"/>
                </a:solidFill>
                <a:latin typeface="Comic Sans MS" pitchFamily="66" charset="0"/>
              </a:rPr>
              <a:t>de</a:t>
            </a:r>
            <a:r>
              <a:rPr lang="ru-RU" sz="2000" b="1" dirty="0">
                <a:solidFill>
                  <a:srgbClr val="002060"/>
                </a:solidFill>
                <a:latin typeface="Comic Sans MS" pitchFamily="66" charset="0"/>
              </a:rPr>
              <a:t> </a:t>
            </a:r>
            <a:r>
              <a:rPr lang="ru-RU" sz="2000" b="1" dirty="0" err="1">
                <a:solidFill>
                  <a:srgbClr val="002060"/>
                </a:solidFill>
                <a:latin typeface="Comic Sans MS" pitchFamily="66" charset="0"/>
              </a:rPr>
              <a:t>visite</a:t>
            </a:r>
            <a:r>
              <a:rPr lang="ru-RU" sz="2000" b="1" dirty="0">
                <a:solidFill>
                  <a:srgbClr val="002060"/>
                </a:solidFill>
                <a:latin typeface="Comic Sans MS" pitchFamily="66" charset="0"/>
              </a:rPr>
              <a:t>).</a:t>
            </a:r>
          </a:p>
          <a:p>
            <a:pPr>
              <a:defRPr/>
            </a:pPr>
            <a:endParaRPr lang="ru-RU" sz="2000" b="1" dirty="0">
              <a:solidFill>
                <a:srgbClr val="002060"/>
              </a:solidFill>
              <a:latin typeface="Comic Sans MS" pitchFamily="66" charset="0"/>
            </a:endParaRPr>
          </a:p>
        </p:txBody>
      </p:sp>
      <p:sp>
        <p:nvSpPr>
          <p:cNvPr id="3" name="Прямоугольник 2"/>
          <p:cNvSpPr/>
          <p:nvPr/>
        </p:nvSpPr>
        <p:spPr>
          <a:xfrm>
            <a:off x="467544" y="116632"/>
            <a:ext cx="8316416" cy="52322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lvl="0" algn="ctr">
              <a:defRPr/>
            </a:pPr>
            <a:r>
              <a:rPr lang="ru-RU" sz="28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Этап </a:t>
            </a:r>
            <a:r>
              <a:rPr lang="en-US" sz="28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II</a:t>
            </a:r>
            <a:r>
              <a:rPr lang="ru-RU" sz="28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rPr>
              <a:t>. История создания визитной карточки</a:t>
            </a:r>
          </a:p>
        </p:txBody>
      </p:sp>
      <p:sp>
        <p:nvSpPr>
          <p:cNvPr id="4" name="Прямоугольник 3"/>
          <p:cNvSpPr/>
          <p:nvPr/>
        </p:nvSpPr>
        <p:spPr>
          <a:xfrm>
            <a:off x="258095" y="1988840"/>
            <a:ext cx="4536504" cy="3970318"/>
          </a:xfrm>
          <a:prstGeom prst="rect">
            <a:avLst/>
          </a:prstGeom>
        </p:spPr>
        <p:txBody>
          <a:bodyPr wrap="square">
            <a:spAutoFit/>
          </a:bodyPr>
          <a:lstStyle/>
          <a:p>
            <a:pPr>
              <a:defRPr/>
            </a:pPr>
            <a:r>
              <a:rPr lang="ru-RU" b="1" dirty="0">
                <a:solidFill>
                  <a:srgbClr val="002060"/>
                </a:solidFill>
                <a:latin typeface="Comic Sans MS" pitchFamily="66" charset="0"/>
              </a:rPr>
              <a:t>Благоприятный период в истории визитки: в оформлении карточек принимали участие художники, изготавливались они вручную, каждая была уникальна. </a:t>
            </a:r>
          </a:p>
          <a:p>
            <a:pPr>
              <a:defRPr/>
            </a:pPr>
            <a:endParaRPr lang="ru-RU" b="1" dirty="0">
              <a:solidFill>
                <a:srgbClr val="002060"/>
              </a:solidFill>
              <a:latin typeface="Comic Sans MS" pitchFamily="66" charset="0"/>
            </a:endParaRPr>
          </a:p>
          <a:p>
            <a:pPr>
              <a:defRPr/>
            </a:pPr>
            <a:r>
              <a:rPr lang="ru-RU" b="1" dirty="0">
                <a:solidFill>
                  <a:srgbClr val="002060"/>
                </a:solidFill>
                <a:latin typeface="Comic Sans MS" pitchFamily="66" charset="0"/>
              </a:rPr>
              <a:t>Из довольно заурядных картонок они превращались в подлинные шедевры графического искусства и являлись прекрасным дополнением к лоску, титулам и званиям своих владельцев, их положению в обществе.</a:t>
            </a:r>
          </a:p>
          <a:p>
            <a:pPr>
              <a:defRPr/>
            </a:pPr>
            <a:r>
              <a:rPr lang="ru-RU" b="1" dirty="0">
                <a:solidFill>
                  <a:srgbClr val="002060"/>
                </a:solidFill>
                <a:latin typeface="Comic Sans MS" pitchFamily="66" charset="0"/>
              </a:rPr>
              <a:t>Но также дороги и малодоступны</a:t>
            </a:r>
          </a:p>
        </p:txBody>
      </p:sp>
      <p:pic>
        <p:nvPicPr>
          <p:cNvPr id="4098" name="Picture 2" descr="http://www.wow-print.ru/images/vizitka/istoriya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1411" y="3789040"/>
            <a:ext cx="3857366" cy="28895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style.rotation</p:attrName>
                                        </p:attrNameLst>
                                      </p:cBhvr>
                                      <p:tavLst>
                                        <p:tav tm="0">
                                          <p:val>
                                            <p:fltVal val="720"/>
                                          </p:val>
                                        </p:tav>
                                        <p:tav tm="100000">
                                          <p:val>
                                            <p:fltVal val="0"/>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 calcmode="lin" valueType="num">
                                      <p:cBhvr>
                                        <p:cTn id="15" dur="20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G:\мастер - класс 2010\визитка\англ деловая визитка 1895.jpg"/>
          <p:cNvPicPr>
            <a:picLocks noChangeAspect="1" noChangeArrowheads="1"/>
          </p:cNvPicPr>
          <p:nvPr/>
        </p:nvPicPr>
        <p:blipFill>
          <a:blip r:embed="rId2"/>
          <a:srcRect/>
          <a:stretch>
            <a:fillRect/>
          </a:stretch>
        </p:blipFill>
        <p:spPr bwMode="auto">
          <a:xfrm>
            <a:off x="1000100" y="642918"/>
            <a:ext cx="7223017" cy="42148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Прямоугольник 4"/>
          <p:cNvSpPr/>
          <p:nvPr/>
        </p:nvSpPr>
        <p:spPr>
          <a:xfrm>
            <a:off x="428596" y="5214950"/>
            <a:ext cx="8286808" cy="1200329"/>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36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Английская деловая визитка,</a:t>
            </a:r>
          </a:p>
          <a:p>
            <a:pPr algn="ctr">
              <a:defRPr/>
            </a:pPr>
            <a:r>
              <a:rPr lang="ru-RU" sz="36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1895 г</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wipe(down)">
                                      <p:cBhvr>
                                        <p:cTn id="7" dur="1000"/>
                                        <p:tgtEl>
                                          <p:spTgt spid="28674"/>
                                        </p:tgtEl>
                                      </p:cBhvr>
                                    </p:animEffect>
                                  </p:childTnLst>
                                </p:cTn>
                              </p:par>
                              <p:par>
                                <p:cTn id="8" presetID="2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edg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G:\мастер - класс 2010\визитка\дамская визитка середин - вторая пол 19 в.jpg"/>
          <p:cNvPicPr>
            <a:picLocks noChangeAspect="1" noChangeArrowheads="1"/>
          </p:cNvPicPr>
          <p:nvPr/>
        </p:nvPicPr>
        <p:blipFill>
          <a:blip r:embed="rId2"/>
          <a:srcRect/>
          <a:stretch>
            <a:fillRect/>
          </a:stretch>
        </p:blipFill>
        <p:spPr bwMode="auto">
          <a:xfrm>
            <a:off x="1428728" y="500042"/>
            <a:ext cx="6500858" cy="431351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Прямоугольник 4"/>
          <p:cNvSpPr/>
          <p:nvPr/>
        </p:nvSpPr>
        <p:spPr>
          <a:xfrm>
            <a:off x="714348" y="5143512"/>
            <a:ext cx="7929618" cy="1077218"/>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32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Дамская визитка,</a:t>
            </a:r>
          </a:p>
          <a:p>
            <a:pPr algn="ctr">
              <a:defRPr/>
            </a:pPr>
            <a:r>
              <a:rPr lang="ru-RU" sz="32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середина – вторая половина </a:t>
            </a:r>
            <a:r>
              <a:rPr lang="en-US" sz="32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XIX </a:t>
            </a:r>
            <a:r>
              <a:rPr lang="ru-RU" sz="32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в</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wipe(down)">
                                      <p:cBhvr>
                                        <p:cTn id="7" dur="1000"/>
                                        <p:tgtEl>
                                          <p:spTgt spid="29698"/>
                                        </p:tgtEl>
                                      </p:cBhvr>
                                    </p:animEffect>
                                  </p:childTnLst>
                                </p:cTn>
                              </p:par>
                              <p:par>
                                <p:cTn id="8" presetID="2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edg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62000"/>
                <a:satMod val="200000"/>
                <a:lumMod val="124000"/>
              </a:schemeClr>
            </a:gs>
            <a:gs pos="100000">
              <a:schemeClr val="phClr">
                <a:shade val="96000"/>
                <a:hueMod val="88000"/>
                <a:satMod val="220000"/>
                <a:lumMod val="8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3119</TotalTime>
  <Words>885</Words>
  <Application>Microsoft Office PowerPoint</Application>
  <PresentationFormat>Экран (4:3)</PresentationFormat>
  <Paragraphs>103</Paragraphs>
  <Slides>27</Slides>
  <Notes>1</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27</vt:i4>
      </vt:variant>
    </vt:vector>
  </HeadingPairs>
  <TitlesOfParts>
    <vt:vector size="38" baseType="lpstr">
      <vt:lpstr>Arial</vt:lpstr>
      <vt:lpstr>Calibri</vt:lpstr>
      <vt:lpstr>Century Gothic</vt:lpstr>
      <vt:lpstr>Comic Sans MS</vt:lpstr>
      <vt:lpstr>Georgia</vt:lpstr>
      <vt:lpstr>Helvetica</vt:lpstr>
      <vt:lpstr>Times New Roman</vt:lpstr>
      <vt:lpstr>Verdana</vt:lpstr>
      <vt:lpstr>Wingdings</vt:lpstr>
      <vt:lpstr>Wingdings 3</vt:lpstr>
      <vt:lpstr>Сектор</vt:lpstr>
      <vt:lpstr>       Создание визитной карточки </vt:lpstr>
      <vt:lpstr>Что сегодня узнаем?</vt:lpstr>
      <vt:lpstr>Презентация PowerPoint</vt:lpstr>
      <vt:lpstr>План работы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Программы для создания визитных карточек</vt:lpstr>
      <vt:lpstr>Презентация PowerPoint</vt:lpstr>
      <vt:lpstr>Презентация PowerPoint</vt:lpstr>
      <vt:lpstr>Презентация PowerPoint</vt:lpstr>
      <vt:lpstr>Создайте Вашу личную визитную карточку в  Microsoft Publisher  </vt:lpstr>
      <vt:lpstr>Презентация PowerPoint</vt:lpstr>
      <vt:lpstr>Алгоритм создания визитки в Paint</vt:lpstr>
      <vt:lpstr>Представьте, что Вы – представитель какой-либо фирмы.  Создайте образец Вашей визитной карточки.</vt:lpstr>
      <vt:lpstr>На уроке: Я узнал  … Мне понравилось…. Стало ясно как… Хочу еще… Самооценка…</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dc:creator>
  <cp:lastModifiedBy>pugachisool@mail.ru</cp:lastModifiedBy>
  <cp:revision>80</cp:revision>
  <dcterms:created xsi:type="dcterms:W3CDTF">2008-02-24T14:37:00Z</dcterms:created>
  <dcterms:modified xsi:type="dcterms:W3CDTF">2023-04-13T15:49:05Z</dcterms:modified>
</cp:coreProperties>
</file>